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60" r:id="rId7"/>
    <p:sldId id="261" r:id="rId8"/>
    <p:sldId id="262" r:id="rId9"/>
    <p:sldId id="263" r:id="rId10"/>
    <p:sldId id="277" r:id="rId11"/>
    <p:sldId id="279" r:id="rId12"/>
    <p:sldId id="264" r:id="rId13"/>
    <p:sldId id="276" r:id="rId14"/>
    <p:sldId id="265" r:id="rId15"/>
    <p:sldId id="268" r:id="rId16"/>
    <p:sldId id="267" r:id="rId17"/>
    <p:sldId id="266" r:id="rId18"/>
    <p:sldId id="270" r:id="rId19"/>
    <p:sldId id="269" r:id="rId20"/>
    <p:sldId id="273" r:id="rId21"/>
    <p:sldId id="271" r:id="rId22"/>
    <p:sldId id="280" r:id="rId23"/>
    <p:sldId id="272" r:id="rId24"/>
    <p:sldId id="274" r:id="rId25"/>
    <p:sldId id="275" r:id="rId26"/>
    <p:sldId id="282"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3" d="100"/>
          <a:sy n="53" d="100"/>
        </p:scale>
        <p:origin x="84"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1692003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344898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1440719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29468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72066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2483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82024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99217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385673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295678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06CDB27-5AA5-424E-8CAC-9A820A40A85E}" type="datetimeFigureOut">
              <a:rPr kumimoji="1" lang="ja-JP" altLang="en-US" smtClean="0"/>
              <a:t>2019/4/15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1985875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CDB27-5AA5-424E-8CAC-9A820A40A85E}" type="datetimeFigureOut">
              <a:rPr kumimoji="1" lang="ja-JP" altLang="en-US" smtClean="0"/>
              <a:t>2019/4/15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EA143-106A-47D0-88F5-4286DD1A8A4F}" type="slidenum">
              <a:rPr kumimoji="1" lang="ja-JP" altLang="en-US" smtClean="0"/>
              <a:t>‹#›</a:t>
            </a:fld>
            <a:endParaRPr kumimoji="1" lang="ja-JP" altLang="en-US"/>
          </a:p>
        </p:txBody>
      </p:sp>
    </p:spTree>
    <p:extLst>
      <p:ext uri="{BB962C8B-B14F-4D97-AF65-F5344CB8AC3E}">
        <p14:creationId xmlns:p14="http://schemas.microsoft.com/office/powerpoint/2010/main" val="3064616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8976" y="2396476"/>
            <a:ext cx="9144000" cy="3245475"/>
          </a:xfrm>
        </p:spPr>
        <p:txBody>
          <a:bodyPr>
            <a:normAutofit/>
          </a:bodyPr>
          <a:lstStyle/>
          <a:p>
            <a:r>
              <a:rPr lang="ja-JP" altLang="en-US" dirty="0" smtClean="0"/>
              <a:t>竹田青嗣</a:t>
            </a:r>
            <a:r>
              <a:rPr lang="en-US" altLang="ja-JP" dirty="0" smtClean="0"/>
              <a:t>『</a:t>
            </a:r>
            <a:r>
              <a:rPr lang="ja-JP" altLang="en-US" dirty="0" smtClean="0"/>
              <a:t>欲望論</a:t>
            </a:r>
            <a:r>
              <a:rPr lang="en-US" altLang="ja-JP" dirty="0" smtClean="0"/>
              <a:t>』</a:t>
            </a:r>
            <a:r>
              <a:rPr lang="ja-JP" altLang="en-US" dirty="0" smtClean="0"/>
              <a:t/>
            </a:r>
            <a:br>
              <a:rPr lang="ja-JP" altLang="en-US" dirty="0" smtClean="0"/>
            </a:br>
            <a:r>
              <a:rPr lang="ja-JP" altLang="en-US" dirty="0" smtClean="0"/>
              <a:t/>
            </a:r>
            <a:br>
              <a:rPr lang="ja-JP" altLang="en-US" dirty="0" smtClean="0"/>
            </a:br>
            <a:r>
              <a:rPr lang="ja-JP" altLang="en-US" sz="3600" dirty="0" smtClean="0"/>
              <a:t>第２巻「価値」の原理論</a:t>
            </a:r>
            <a:br>
              <a:rPr lang="ja-JP" altLang="en-US" sz="3600" dirty="0" smtClean="0"/>
            </a:br>
            <a:r>
              <a:rPr lang="ja-JP" altLang="en-US" sz="3600" dirty="0" smtClean="0"/>
              <a:t>講談社</a:t>
            </a:r>
            <a:r>
              <a:rPr lang="en-US" altLang="ja-JP" sz="3600" dirty="0" smtClean="0"/>
              <a:t>2017</a:t>
            </a:r>
            <a:endParaRPr kumimoji="1" lang="ja-JP" altLang="en-US" sz="3600" dirty="0"/>
          </a:p>
        </p:txBody>
      </p:sp>
      <p:sp>
        <p:nvSpPr>
          <p:cNvPr id="3" name="サブタイトル 2"/>
          <p:cNvSpPr>
            <a:spLocks noGrp="1"/>
          </p:cNvSpPr>
          <p:nvPr>
            <p:ph type="subTitle" idx="1"/>
          </p:nvPr>
        </p:nvSpPr>
        <p:spPr>
          <a:xfrm>
            <a:off x="1450848" y="4487576"/>
            <a:ext cx="9144000" cy="1655762"/>
          </a:xfrm>
        </p:spPr>
        <p:txBody>
          <a:bodyPr/>
          <a:lstStyle/>
          <a:p>
            <a:endParaRPr kumimoji="1" lang="ja-JP" altLang="en-US" dirty="0"/>
          </a:p>
        </p:txBody>
      </p:sp>
      <p:pic>
        <p:nvPicPr>
          <p:cNvPr id="4" name="図 3"/>
          <p:cNvPicPr>
            <a:picLocks noChangeAspect="1"/>
          </p:cNvPicPr>
          <p:nvPr/>
        </p:nvPicPr>
        <p:blipFill>
          <a:blip r:embed="rId2"/>
          <a:stretch>
            <a:fillRect/>
          </a:stretch>
        </p:blipFill>
        <p:spPr>
          <a:xfrm>
            <a:off x="8873680" y="2780628"/>
            <a:ext cx="2532964" cy="2477172"/>
          </a:xfrm>
          <a:prstGeom prst="rect">
            <a:avLst/>
          </a:prstGeom>
        </p:spPr>
      </p:pic>
    </p:spTree>
    <p:extLst>
      <p:ext uri="{BB962C8B-B14F-4D97-AF65-F5344CB8AC3E}">
        <p14:creationId xmlns:p14="http://schemas.microsoft.com/office/powerpoint/2010/main" val="1532553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イメージ</a:t>
            </a:r>
            <a:endParaRPr kumimoji="1" lang="ja-JP" altLang="en-US" dirty="0"/>
          </a:p>
        </p:txBody>
      </p:sp>
      <p:pic>
        <p:nvPicPr>
          <p:cNvPr id="6" name="コンテンツ プレースホルダー 5"/>
          <p:cNvPicPr>
            <a:picLocks noGrp="1" noChangeAspect="1"/>
          </p:cNvPicPr>
          <p:nvPr>
            <p:ph idx="1"/>
          </p:nvPr>
        </p:nvPicPr>
        <p:blipFill>
          <a:blip r:embed="rId2"/>
          <a:stretch>
            <a:fillRect/>
          </a:stretch>
        </p:blipFill>
        <p:spPr>
          <a:xfrm>
            <a:off x="6774287" y="4567538"/>
            <a:ext cx="1981372" cy="1902117"/>
          </a:xfrm>
          <a:prstGeom prst="rect">
            <a:avLst/>
          </a:prstGeom>
        </p:spPr>
      </p:pic>
      <p:sp>
        <p:nvSpPr>
          <p:cNvPr id="4" name="円/楕円 3"/>
          <p:cNvSpPr/>
          <p:nvPr/>
        </p:nvSpPr>
        <p:spPr>
          <a:xfrm>
            <a:off x="4803820" y="1931831"/>
            <a:ext cx="1970467" cy="189319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a:stretch>
            <a:fillRect/>
          </a:stretch>
        </p:blipFill>
        <p:spPr>
          <a:xfrm>
            <a:off x="3170178" y="4474167"/>
            <a:ext cx="1981372" cy="1902117"/>
          </a:xfrm>
          <a:prstGeom prst="rect">
            <a:avLst/>
          </a:prstGeom>
        </p:spPr>
      </p:pic>
      <p:sp>
        <p:nvSpPr>
          <p:cNvPr id="8" name="テキスト ボックス 7"/>
          <p:cNvSpPr txBox="1"/>
          <p:nvPr/>
        </p:nvSpPr>
        <p:spPr>
          <a:xfrm>
            <a:off x="5409126" y="2555262"/>
            <a:ext cx="759853" cy="646331"/>
          </a:xfrm>
          <a:prstGeom prst="rect">
            <a:avLst/>
          </a:prstGeom>
          <a:noFill/>
        </p:spPr>
        <p:txBody>
          <a:bodyPr wrap="square" rtlCol="0">
            <a:spAutoFit/>
          </a:bodyPr>
          <a:lstStyle/>
          <a:p>
            <a:r>
              <a:rPr kumimoji="1" lang="ja-JP" altLang="en-US" sz="3600" dirty="0" smtClean="0"/>
              <a:t>美</a:t>
            </a:r>
            <a:endParaRPr kumimoji="1" lang="ja-JP" altLang="en-US" sz="3600" dirty="0"/>
          </a:p>
        </p:txBody>
      </p:sp>
      <p:sp>
        <p:nvSpPr>
          <p:cNvPr id="9" name="テキスト ボックス 8"/>
          <p:cNvSpPr txBox="1"/>
          <p:nvPr/>
        </p:nvSpPr>
        <p:spPr>
          <a:xfrm>
            <a:off x="3607072" y="5102059"/>
            <a:ext cx="1325537" cy="646331"/>
          </a:xfrm>
          <a:prstGeom prst="rect">
            <a:avLst/>
          </a:prstGeom>
          <a:noFill/>
        </p:spPr>
        <p:txBody>
          <a:bodyPr wrap="square" rtlCol="0">
            <a:spAutoFit/>
          </a:bodyPr>
          <a:lstStyle/>
          <a:p>
            <a:r>
              <a:rPr kumimoji="1" lang="ja-JP" altLang="en-US" sz="3600" dirty="0" smtClean="0"/>
              <a:t>恋愛</a:t>
            </a:r>
            <a:endParaRPr kumimoji="1" lang="ja-JP" altLang="en-US" sz="3600" dirty="0"/>
          </a:p>
        </p:txBody>
      </p:sp>
      <p:sp>
        <p:nvSpPr>
          <p:cNvPr id="10" name="テキスト ボックス 9"/>
          <p:cNvSpPr txBox="1"/>
          <p:nvPr/>
        </p:nvSpPr>
        <p:spPr>
          <a:xfrm>
            <a:off x="7095271" y="5195430"/>
            <a:ext cx="1533573" cy="646331"/>
          </a:xfrm>
          <a:prstGeom prst="rect">
            <a:avLst/>
          </a:prstGeom>
          <a:noFill/>
        </p:spPr>
        <p:txBody>
          <a:bodyPr wrap="square" rtlCol="0">
            <a:spAutoFit/>
          </a:bodyPr>
          <a:lstStyle/>
          <a:p>
            <a:r>
              <a:rPr kumimoji="1" lang="ja-JP" altLang="en-US" sz="3600" dirty="0" smtClean="0"/>
              <a:t>エロス</a:t>
            </a:r>
            <a:endParaRPr kumimoji="1" lang="ja-JP" altLang="en-US" sz="3600" dirty="0"/>
          </a:p>
        </p:txBody>
      </p:sp>
      <p:cxnSp>
        <p:nvCxnSpPr>
          <p:cNvPr id="12" name="直線矢印コネクタ 11"/>
          <p:cNvCxnSpPr/>
          <p:nvPr/>
        </p:nvCxnSpPr>
        <p:spPr>
          <a:xfrm flipH="1">
            <a:off x="4608576" y="3670479"/>
            <a:ext cx="542975" cy="803686"/>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5223457" y="5518595"/>
            <a:ext cx="1440866" cy="4208"/>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483440" y="3670478"/>
            <a:ext cx="740320" cy="952131"/>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59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ジャック・</a:t>
            </a:r>
            <a:r>
              <a:rPr lang="ja-JP" altLang="en-US" dirty="0" smtClean="0"/>
              <a:t>ラカン</a:t>
            </a:r>
            <a:r>
              <a:rPr lang="en-US" altLang="ja-JP" dirty="0" smtClean="0"/>
              <a:t>(1901-1981)</a:t>
            </a:r>
            <a:endParaRPr kumimoji="1" lang="ja-JP" altLang="en-US" dirty="0"/>
          </a:p>
        </p:txBody>
      </p:sp>
      <p:pic>
        <p:nvPicPr>
          <p:cNvPr id="4" name="コンテンツ プレースホルダー 3"/>
          <p:cNvPicPr>
            <a:picLocks noGrp="1" noChangeAspect="1"/>
          </p:cNvPicPr>
          <p:nvPr>
            <p:ph idx="1"/>
          </p:nvPr>
        </p:nvPicPr>
        <p:blipFill>
          <a:blip r:embed="rId2"/>
          <a:stretch>
            <a:fillRect/>
          </a:stretch>
        </p:blipFill>
        <p:spPr>
          <a:xfrm>
            <a:off x="4352544" y="2177467"/>
            <a:ext cx="3291840" cy="4591250"/>
          </a:xfrm>
          <a:prstGeom prst="rect">
            <a:avLst/>
          </a:prstGeom>
        </p:spPr>
      </p:pic>
    </p:spTree>
    <p:extLst>
      <p:ext uri="{BB962C8B-B14F-4D97-AF65-F5344CB8AC3E}">
        <p14:creationId xmlns:p14="http://schemas.microsoft.com/office/powerpoint/2010/main" val="2481912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フェティシズム</a:t>
            </a:r>
            <a:r>
              <a:rPr kumimoji="1" lang="en-US" altLang="ja-JP" dirty="0" smtClean="0"/>
              <a:t>(1)</a:t>
            </a:r>
            <a:endParaRPr kumimoji="1" lang="ja-JP" altLang="en-US" dirty="0"/>
          </a:p>
        </p:txBody>
      </p:sp>
      <p:sp>
        <p:nvSpPr>
          <p:cNvPr id="3" name="コンテンツ プレースホルダー 2"/>
          <p:cNvSpPr>
            <a:spLocks noGrp="1"/>
          </p:cNvSpPr>
          <p:nvPr>
            <p:ph idx="1"/>
          </p:nvPr>
        </p:nvSpPr>
        <p:spPr>
          <a:xfrm>
            <a:off x="838200" y="1825625"/>
            <a:ext cx="10515600" cy="4703964"/>
          </a:xfrm>
        </p:spPr>
        <p:txBody>
          <a:bodyPr>
            <a:normAutofit/>
          </a:bodyPr>
          <a:lstStyle/>
          <a:p>
            <a:r>
              <a:rPr lang="ja-JP" altLang="ja-JP" dirty="0"/>
              <a:t>ラカンの定式化：「欲望とは存在欠如の換喩である」。</a:t>
            </a:r>
            <a:r>
              <a:rPr lang="en-US" altLang="ja-JP" dirty="0"/>
              <a:t>(68)</a:t>
            </a:r>
            <a:endParaRPr lang="ja-JP" altLang="ja-JP" dirty="0"/>
          </a:p>
          <a:p>
            <a:r>
              <a:rPr lang="ja-JP" altLang="ja-JP" dirty="0" smtClean="0"/>
              <a:t>「</a:t>
            </a:r>
            <a:r>
              <a:rPr lang="en-US" altLang="ja-JP" dirty="0"/>
              <a:t>(1)</a:t>
            </a:r>
            <a:r>
              <a:rPr lang="ja-JP" altLang="ja-JP" dirty="0"/>
              <a:t>　なぜ、性器それ自体ではなく、むしろそれを隠すものがより大きな欲望の対象、つまりエロス的魅力の源泉となるのか。</a:t>
            </a:r>
          </a:p>
          <a:p>
            <a:pPr marL="0" indent="0">
              <a:buNone/>
            </a:pPr>
            <a:r>
              <a:rPr lang="ja-JP" altLang="ja-JP" dirty="0"/>
              <a:t>　</a:t>
            </a:r>
            <a:r>
              <a:rPr lang="en-US" altLang="ja-JP" dirty="0"/>
              <a:t>(2)</a:t>
            </a:r>
            <a:r>
              <a:rPr lang="ja-JP" altLang="ja-JP" dirty="0"/>
              <a:t>　なぜ「視ること」が欲望の対象となるのか。なぜ「視の領野」が問題なのか。</a:t>
            </a:r>
          </a:p>
          <a:p>
            <a:r>
              <a:rPr lang="ja-JP" altLang="ja-JP" dirty="0"/>
              <a:t>　ラカンの答え。・・・人間の意識とその主体性は分裂している。すなわち目と眼差しは分裂している。目は自分の見ているものを見ている、と考えているが、じつは欲望の眼差しは何を見ているのかを知らない。《欲動がそこで機能するかぎりでの視るという水準には、他のすべての次元において認められるのと同じ対象「ａ」の機能が見られます》『精神分析の四基本概念』」</a:t>
            </a:r>
            <a:r>
              <a:rPr lang="en-US" altLang="ja-JP" dirty="0"/>
              <a:t>(69)</a:t>
            </a:r>
            <a:endParaRPr lang="ja-JP" altLang="ja-JP" dirty="0"/>
          </a:p>
          <a:p>
            <a:endParaRPr kumimoji="1" lang="ja-JP" altLang="en-US" dirty="0"/>
          </a:p>
        </p:txBody>
      </p:sp>
    </p:spTree>
    <p:extLst>
      <p:ext uri="{BB962C8B-B14F-4D97-AF65-F5344CB8AC3E}">
        <p14:creationId xmlns:p14="http://schemas.microsoft.com/office/powerpoint/2010/main" val="745015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フェティシズム</a:t>
            </a:r>
            <a:r>
              <a:rPr kumimoji="1" lang="en-US" altLang="ja-JP" dirty="0" smtClean="0"/>
              <a:t>(2)</a:t>
            </a:r>
            <a:endParaRPr kumimoji="1" lang="ja-JP" altLang="en-US" dirty="0"/>
          </a:p>
        </p:txBody>
      </p:sp>
      <p:sp>
        <p:nvSpPr>
          <p:cNvPr id="3" name="コンテンツ プレースホルダー 2"/>
          <p:cNvSpPr>
            <a:spLocks noGrp="1"/>
          </p:cNvSpPr>
          <p:nvPr>
            <p:ph idx="1"/>
          </p:nvPr>
        </p:nvSpPr>
        <p:spPr>
          <a:xfrm>
            <a:off x="838200" y="1825624"/>
            <a:ext cx="10515600" cy="4538599"/>
          </a:xfrm>
        </p:spPr>
        <p:txBody>
          <a:bodyPr>
            <a:normAutofit/>
          </a:bodyPr>
          <a:lstStyle/>
          <a:p>
            <a:r>
              <a:rPr lang="ja-JP" altLang="en-US" dirty="0"/>
              <a:t>「誘惑的エロティシズムは何をその的とするか。誘惑するためには裸体に近ければよいわけではなく、女性の「肉体」がどのようなものとして暗示されるかが問題となる。エロティックな化粧や装いやコスチュームの核心は、</a:t>
            </a:r>
            <a:r>
              <a:rPr lang="ja-JP" altLang="en-US" dirty="0">
                <a:solidFill>
                  <a:srgbClr val="C00000"/>
                </a:solidFill>
              </a:rPr>
              <a:t>美的な艶やかさ</a:t>
            </a:r>
            <a:r>
              <a:rPr lang="ja-JP" altLang="en-US" dirty="0"/>
              <a:t>の強調と、その</a:t>
            </a:r>
            <a:r>
              <a:rPr lang="ja-JP" altLang="en-US" dirty="0">
                <a:solidFill>
                  <a:srgbClr val="C00000"/>
                </a:solidFill>
              </a:rPr>
              <a:t>禁止領域</a:t>
            </a:r>
            <a:r>
              <a:rPr lang="ja-JP" altLang="en-US" dirty="0"/>
              <a:t>を意識させること、飾り立てることによって、女性美を価値高きものとして権威づけ、しかも侵犯につきまとう不安を統御して挫折が起こらぬように救いの手を差しむけることにある</a:t>
            </a:r>
            <a:r>
              <a:rPr lang="ja-JP" altLang="en-US" dirty="0" smtClean="0"/>
              <a:t>。</a:t>
            </a:r>
          </a:p>
          <a:p>
            <a:r>
              <a:rPr lang="ja-JP" altLang="en-US" dirty="0" smtClean="0"/>
              <a:t>女性的</a:t>
            </a:r>
            <a:r>
              <a:rPr lang="ja-JP" altLang="en-US" dirty="0"/>
              <a:t>美という禁止によって隠された「本体」を、一方で秘匿しつつ、境界線、裂け目によってこの秘匿を強く意識させ、その踏み越えを促すこと、このことでエロティシズムの欲望は、さまざまな誘惑的フェティシズムの形態へと展開する。」</a:t>
            </a:r>
            <a:r>
              <a:rPr lang="en-US" altLang="ja-JP" dirty="0"/>
              <a:t>(401)</a:t>
            </a:r>
            <a:endParaRPr kumimoji="1" lang="ja-JP" altLang="en-US" dirty="0"/>
          </a:p>
        </p:txBody>
      </p:sp>
    </p:spTree>
    <p:extLst>
      <p:ext uri="{BB962C8B-B14F-4D97-AF65-F5344CB8AC3E}">
        <p14:creationId xmlns:p14="http://schemas.microsoft.com/office/powerpoint/2010/main" val="1571344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無意識</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a:t>
            </a:r>
            <a:r>
              <a:rPr lang="ja-JP" altLang="en-US" dirty="0"/>
              <a:t>無意識」という深層心理をうまく解釈できるのは、自分とは限らない。「あなたはあなたの真の欲望を知らない」。</a:t>
            </a:r>
            <a:r>
              <a:rPr lang="en-US" altLang="ja-JP" dirty="0"/>
              <a:t>(207)</a:t>
            </a:r>
          </a:p>
          <a:p>
            <a:r>
              <a:rPr lang="ja-JP" altLang="en-US" dirty="0" smtClean="0"/>
              <a:t>人間</a:t>
            </a:r>
            <a:r>
              <a:rPr lang="ja-JP" altLang="en-US" dirty="0"/>
              <a:t>の主体性は、実はすでに文化と権力の見えないシステムによって規定</a:t>
            </a:r>
            <a:r>
              <a:rPr lang="ja-JP" altLang="en-US" dirty="0" smtClean="0"/>
              <a:t>さ</a:t>
            </a:r>
            <a:r>
              <a:rPr lang="ja-JP" altLang="en-US" dirty="0" smtClean="0"/>
              <a:t>れているのであり、そこに隷従している。</a:t>
            </a:r>
            <a:endParaRPr lang="ja-JP" altLang="en-US" dirty="0" smtClean="0"/>
          </a:p>
          <a:p>
            <a:r>
              <a:rPr lang="ja-JP" altLang="ja-JP" dirty="0">
                <a:solidFill>
                  <a:srgbClr val="C00000"/>
                </a:solidFill>
              </a:rPr>
              <a:t>真の欲望</a:t>
            </a:r>
            <a:r>
              <a:rPr lang="ja-JP" altLang="ja-JP" dirty="0"/>
              <a:t>を知るためには、自分の</a:t>
            </a:r>
            <a:r>
              <a:rPr lang="ja-JP" altLang="ja-JP" dirty="0">
                <a:solidFill>
                  <a:srgbClr val="C00000"/>
                </a:solidFill>
              </a:rPr>
              <a:t>深層心理</a:t>
            </a:r>
            <a:r>
              <a:rPr lang="ja-JP" altLang="ja-JP" dirty="0"/>
              <a:t>を知る必要がある。抑圧された無意識を知る必要がある</a:t>
            </a:r>
            <a:r>
              <a:rPr lang="ja-JP" altLang="ja-JP" dirty="0" smtClean="0"/>
              <a:t>。</a:t>
            </a:r>
            <a:r>
              <a:rPr lang="ja-JP" altLang="en-US" dirty="0" smtClean="0"/>
              <a:t>→</a:t>
            </a:r>
            <a:r>
              <a:rPr lang="en-US" altLang="ja-JP" dirty="0" smtClean="0"/>
              <a:t>20</a:t>
            </a:r>
            <a:r>
              <a:rPr lang="ja-JP" altLang="en-US" dirty="0" smtClean="0"/>
              <a:t>世紀の知識人の態度。</a:t>
            </a:r>
            <a:endParaRPr kumimoji="1" lang="ja-JP" altLang="en-US" dirty="0"/>
          </a:p>
        </p:txBody>
      </p:sp>
    </p:spTree>
    <p:extLst>
      <p:ext uri="{BB962C8B-B14F-4D97-AF65-F5344CB8AC3E}">
        <p14:creationId xmlns:p14="http://schemas.microsoft.com/office/powerpoint/2010/main" val="847248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solidFill>
                  <a:srgbClr val="C00000"/>
                </a:solidFill>
              </a:rPr>
              <a:t>竹田の「欲望論テーゼ</a:t>
            </a:r>
            <a:r>
              <a:rPr lang="ja-JP" altLang="ja-JP" dirty="0" smtClean="0">
                <a:solidFill>
                  <a:srgbClr val="C00000"/>
                </a:solidFill>
              </a:rPr>
              <a:t>」</a:t>
            </a:r>
            <a:r>
              <a:rPr lang="en-US" altLang="ja-JP" dirty="0" smtClean="0">
                <a:solidFill>
                  <a:srgbClr val="C00000"/>
                </a:solidFill>
              </a:rPr>
              <a:t>(1)</a:t>
            </a:r>
            <a:endParaRPr kumimoji="1" lang="ja-JP" altLang="en-US" dirty="0">
              <a:solidFill>
                <a:srgbClr val="C00000"/>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dirty="0"/>
              <a:t>(1)</a:t>
            </a:r>
            <a:r>
              <a:rPr lang="ja-JP" altLang="ja-JP" dirty="0"/>
              <a:t>「あらゆる生き物（「欲望－身体」存在）は本質的に欲望－エロス存在である。すなわち、本質的に、認知的関係においてではなく、エロス的関係として世界に向き合う。あるいは世界とのエロス的関係が世界の認知・認識の基底をなす（・・・）。「欲望－身体」としての生き物のエロス的力動は、快と不快、そしてその時間化としての「エロス的予期－不安」という二元性において存在し、この原則によって自己維持と存続を調整している（これが快感原則と現実原則を意味する）。・・・」</a:t>
            </a:r>
            <a:r>
              <a:rPr lang="en-US" altLang="ja-JP" dirty="0"/>
              <a:t>(139)</a:t>
            </a:r>
            <a:endParaRPr lang="ja-JP" altLang="ja-JP" dirty="0"/>
          </a:p>
          <a:p>
            <a:pPr marL="0" indent="0">
              <a:buNone/>
            </a:pPr>
            <a:r>
              <a:rPr lang="en-US" altLang="ja-JP" dirty="0"/>
              <a:t>(2)</a:t>
            </a:r>
            <a:r>
              <a:rPr lang="ja-JP" altLang="ja-JP" dirty="0"/>
              <a:t>「人間の「欲望－身体」（幻想的身体）の体制は、成育期の親子関係における「言語ゲーム」を通して、動物には存在しない独自の体制を、すなわち「関係感情」および「自己欲望」という新しいエロス的二元性の体制を展開する。・・・」</a:t>
            </a:r>
            <a:r>
              <a:rPr lang="en-US" altLang="ja-JP" dirty="0"/>
              <a:t>(139)</a:t>
            </a:r>
            <a:endParaRPr lang="ja-JP" altLang="ja-JP" dirty="0"/>
          </a:p>
        </p:txBody>
      </p:sp>
    </p:spTree>
    <p:extLst>
      <p:ext uri="{BB962C8B-B14F-4D97-AF65-F5344CB8AC3E}">
        <p14:creationId xmlns:p14="http://schemas.microsoft.com/office/powerpoint/2010/main" val="171329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rPr>
              <a:t>竹田の「欲望論テーゼ」</a:t>
            </a:r>
            <a:r>
              <a:rPr lang="en-US" altLang="ja-JP" dirty="0" smtClean="0">
                <a:solidFill>
                  <a:srgbClr val="C00000"/>
                </a:solidFill>
              </a:rPr>
              <a:t>(2)</a:t>
            </a:r>
            <a:endParaRPr kumimoji="1" lang="ja-JP" altLang="en-US" dirty="0">
              <a:solidFill>
                <a:srgbClr val="C00000"/>
              </a:solidFill>
            </a:endParaRPr>
          </a:p>
        </p:txBody>
      </p:sp>
      <p:sp>
        <p:nvSpPr>
          <p:cNvPr id="3" name="コンテンツ プレースホルダー 2"/>
          <p:cNvSpPr>
            <a:spLocks noGrp="1"/>
          </p:cNvSpPr>
          <p:nvPr>
            <p:ph idx="1"/>
          </p:nvPr>
        </p:nvSpPr>
        <p:spPr>
          <a:xfrm>
            <a:off x="838200" y="1825625"/>
            <a:ext cx="10515600" cy="4703964"/>
          </a:xfrm>
        </p:spPr>
        <p:txBody>
          <a:bodyPr/>
          <a:lstStyle/>
          <a:p>
            <a:pPr marL="0" indent="0">
              <a:buNone/>
            </a:pPr>
            <a:r>
              <a:rPr lang="en-US" altLang="ja-JP" dirty="0"/>
              <a:t>(3)</a:t>
            </a:r>
            <a:r>
              <a:rPr lang="ja-JP" altLang="ja-JP" dirty="0"/>
              <a:t>「人間は、幻想的身体性の形成プロセス、自己の固有の情動、欲求、欲望、感受性、美意識、倫理等々の発生の過程を自覚、記憶できず、したがって歩き方や話し方の経験的習得のありようが意識されないのと同じく、この発生の過程について「無意識」である</a:t>
            </a:r>
            <a:r>
              <a:rPr lang="ja-JP" altLang="ja-JP" dirty="0" smtClean="0"/>
              <a:t>。</a:t>
            </a:r>
            <a:endParaRPr lang="ja-JP" altLang="en-US" dirty="0" smtClean="0"/>
          </a:p>
          <a:p>
            <a:pPr marL="0" indent="0">
              <a:buNone/>
            </a:pPr>
            <a:r>
              <a:rPr lang="ja-JP" altLang="ja-JP" dirty="0" smtClean="0"/>
              <a:t>・</a:t>
            </a:r>
            <a:r>
              <a:rPr lang="ja-JP" altLang="ja-JP" dirty="0"/>
              <a:t>・・欲望論的には、心的不調は「幻想的身体」の体制的不調であり、それが関係的形成に由来をもつものであるかぎり、関係的な再形成によって修復される可能性をもつ。深層心理学を含むさまざまな心理療法はこの象徴構造の因果性を仮説的に構想し、そのことでどのような仮説が治療的な効果をあげるのかを試行する。」</a:t>
            </a:r>
            <a:r>
              <a:rPr lang="en-US" altLang="ja-JP" dirty="0"/>
              <a:t>(140-141</a:t>
            </a:r>
            <a:r>
              <a:rPr lang="en-US" altLang="ja-JP" dirty="0" smtClean="0"/>
              <a:t>)</a:t>
            </a:r>
            <a:endParaRPr kumimoji="1" lang="ja-JP" altLang="en-US" dirty="0"/>
          </a:p>
        </p:txBody>
      </p:sp>
    </p:spTree>
    <p:extLst>
      <p:ext uri="{BB962C8B-B14F-4D97-AF65-F5344CB8AC3E}">
        <p14:creationId xmlns:p14="http://schemas.microsoft.com/office/powerpoint/2010/main" val="1425691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能うエロス</a:t>
            </a:r>
            <a:endParaRPr kumimoji="1" lang="ja-JP" altLang="en-US" dirty="0"/>
          </a:p>
        </p:txBody>
      </p:sp>
      <p:sp>
        <p:nvSpPr>
          <p:cNvPr id="3" name="コンテンツ プレースホルダー 2"/>
          <p:cNvSpPr>
            <a:spLocks noGrp="1"/>
          </p:cNvSpPr>
          <p:nvPr>
            <p:ph idx="1"/>
          </p:nvPr>
        </p:nvSpPr>
        <p:spPr/>
        <p:txBody>
          <a:bodyPr/>
          <a:lstStyle/>
          <a:p>
            <a:r>
              <a:rPr lang="ja-JP" altLang="ja-JP" dirty="0"/>
              <a:t>「「能う」エロスは、身体的な快－不快のエロス（フロイトではリビドーのエロス）とは異なった本質をもつ。それは身体的運動感覚がもたらすエロスであるとともに、主体的な「能う」の増大、すなわち対象を随意に操作し支配する主体性権能の、したがって潜在的に「</a:t>
            </a:r>
            <a:r>
              <a:rPr lang="ja-JP" altLang="ja-JP" dirty="0">
                <a:solidFill>
                  <a:srgbClr val="C00000"/>
                </a:solidFill>
              </a:rPr>
              <a:t>自己拡大」のエロス</a:t>
            </a:r>
            <a:r>
              <a:rPr lang="ja-JP" altLang="ja-JP" dirty="0"/>
              <a:t>である。この主権的エロスは、乳児にとって、最も基礎的な身体エロスとほぼ並行的に生成する。」</a:t>
            </a:r>
            <a:r>
              <a:rPr lang="en-US" altLang="ja-JP" dirty="0"/>
              <a:t>(163)</a:t>
            </a:r>
            <a:r>
              <a:rPr lang="ja-JP" altLang="ja-JP" dirty="0"/>
              <a:t>竹田は、人間のエロスが、この「能う」エロスへ中心性を転移する、と主張している。</a:t>
            </a:r>
            <a:r>
              <a:rPr lang="en-US" altLang="ja-JP" dirty="0"/>
              <a:t>(164)</a:t>
            </a:r>
            <a:endParaRPr lang="ja-JP" altLang="ja-JP" dirty="0"/>
          </a:p>
        </p:txBody>
      </p:sp>
    </p:spTree>
    <p:extLst>
      <p:ext uri="{BB962C8B-B14F-4D97-AF65-F5344CB8AC3E}">
        <p14:creationId xmlns:p14="http://schemas.microsoft.com/office/powerpoint/2010/main" val="218263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「幻想的世界」の四領域</a:t>
            </a:r>
            <a:endParaRPr kumimoji="1" lang="ja-JP" altLang="en-US" dirty="0"/>
          </a:p>
        </p:txBody>
      </p:sp>
      <p:sp>
        <p:nvSpPr>
          <p:cNvPr id="8" name="正方形/長方形 7"/>
          <p:cNvSpPr/>
          <p:nvPr/>
        </p:nvSpPr>
        <p:spPr>
          <a:xfrm>
            <a:off x="1708597" y="4386948"/>
            <a:ext cx="6096000" cy="1477328"/>
          </a:xfrm>
          <a:prstGeom prst="rect">
            <a:avLst/>
          </a:prstGeom>
        </p:spPr>
        <p:txBody>
          <a:bodyPr>
            <a:spAutoFit/>
          </a:bodyPr>
          <a:lstStyle/>
          <a:p>
            <a:pPr algn="just">
              <a:spcAft>
                <a:spcPts val="0"/>
              </a:spcAft>
            </a:pPr>
            <a:r>
              <a:rPr lang="ja-JP" altLang="ja-JP" kern="100" dirty="0" smtClean="0">
                <a:effectLst/>
                <a:latin typeface="Century" panose="02040604050505020304" pitchFamily="18" charset="0"/>
                <a:ea typeface="ＭＳ 明朝" panose="02020609040205080304" pitchFamily="17" charset="-128"/>
                <a:cs typeface="Times New Roman" panose="02020603050405020304" pitchFamily="18" charset="0"/>
              </a:rPr>
              <a:t>①「快－よい」　遊び、憧れ、ロマン</a:t>
            </a:r>
          </a:p>
          <a:p>
            <a:pPr algn="just">
              <a:spcAft>
                <a:spcPts val="0"/>
              </a:spcAft>
            </a:pPr>
            <a:r>
              <a:rPr lang="ja-JP" altLang="ja-JP" kern="100" dirty="0" smtClean="0">
                <a:effectLst/>
                <a:latin typeface="Century" panose="02040604050505020304" pitchFamily="18" charset="0"/>
                <a:ea typeface="ＭＳ 明朝" panose="02020609040205080304" pitchFamily="17" charset="-128"/>
                <a:cs typeface="Times New Roman" panose="02020603050405020304" pitchFamily="18" charset="0"/>
              </a:rPr>
              <a:t>②「快－わるい」　いたずら、エロティシズム</a:t>
            </a:r>
          </a:p>
          <a:p>
            <a:pPr algn="just">
              <a:spcAft>
                <a:spcPts val="0"/>
              </a:spcAft>
            </a:pPr>
            <a:r>
              <a:rPr lang="ja-JP" altLang="ja-JP" kern="100" dirty="0" smtClean="0">
                <a:effectLst/>
                <a:latin typeface="Century" panose="02040604050505020304" pitchFamily="18" charset="0"/>
                <a:ea typeface="ＭＳ 明朝" panose="02020609040205080304" pitchFamily="17" charset="-128"/>
                <a:cs typeface="Times New Roman" panose="02020603050405020304" pitchFamily="18" charset="0"/>
              </a:rPr>
              <a:t>③「不快－よい」　労働、義務</a:t>
            </a:r>
          </a:p>
          <a:p>
            <a:pPr algn="just">
              <a:spcAft>
                <a:spcPts val="0"/>
              </a:spcAft>
            </a:pPr>
            <a:r>
              <a:rPr lang="ja-JP" altLang="ja-JP" kern="100" dirty="0" smtClean="0">
                <a:effectLst/>
                <a:latin typeface="Century" panose="02040604050505020304" pitchFamily="18" charset="0"/>
                <a:ea typeface="ＭＳ 明朝" panose="02020609040205080304" pitchFamily="17" charset="-128"/>
                <a:cs typeface="Times New Roman" panose="02020603050405020304" pitchFamily="18" charset="0"/>
              </a:rPr>
              <a:t>④「不快－わるい」　異界、穢れ</a:t>
            </a:r>
          </a:p>
          <a:p>
            <a:pPr algn="just">
              <a:spcAft>
                <a:spcPts val="0"/>
              </a:spcAft>
            </a:pPr>
            <a:r>
              <a:rPr lang="ja-JP" altLang="ja-JP" kern="100" dirty="0" smtClean="0">
                <a:effectLst/>
                <a:latin typeface="Century" panose="02040604050505020304" pitchFamily="18" charset="0"/>
                <a:ea typeface="ＭＳ 明朝" panose="02020609040205080304" pitchFamily="17" charset="-128"/>
                <a:cs typeface="Times New Roman" panose="02020603050405020304" pitchFamily="18" charset="0"/>
              </a:rPr>
              <a:t>⑤超越的世界（恐れ、畏敬）</a:t>
            </a:r>
            <a:endParaRPr lang="ja-JP" alt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10" name="コンテンツ プレースホルダー 9"/>
          <p:cNvGraphicFramePr>
            <a:graphicFrameLocks noGrp="1"/>
          </p:cNvGraphicFramePr>
          <p:nvPr>
            <p:ph idx="1"/>
            <p:extLst>
              <p:ext uri="{D42A27DB-BD31-4B8C-83A1-F6EECF244321}">
                <p14:modId xmlns:p14="http://schemas.microsoft.com/office/powerpoint/2010/main" val="1218870374"/>
              </p:ext>
            </p:extLst>
          </p:nvPr>
        </p:nvGraphicFramePr>
        <p:xfrm>
          <a:off x="1133856" y="2066870"/>
          <a:ext cx="7991856" cy="2320080"/>
        </p:xfrm>
        <a:graphic>
          <a:graphicData uri="http://schemas.openxmlformats.org/drawingml/2006/table">
            <a:tbl>
              <a:tblPr>
                <a:tableStyleId>{5C22544A-7EE6-4342-B048-85BDC9FD1C3A}</a:tableStyleId>
              </a:tblPr>
              <a:tblGrid>
                <a:gridCol w="1023758"/>
                <a:gridCol w="2253202"/>
                <a:gridCol w="4714896"/>
              </a:tblGrid>
              <a:tr h="580020">
                <a:tc>
                  <a:txBody>
                    <a:bodyPr/>
                    <a:lstStyle/>
                    <a:p>
                      <a:pPr algn="just">
                        <a:spcAft>
                          <a:spcPts val="0"/>
                        </a:spcAft>
                      </a:pPr>
                      <a:r>
                        <a:rPr lang="en-US" sz="1800" kern="100" dirty="0">
                          <a:effectLst/>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dirty="0">
                          <a:effectLst/>
                        </a:rPr>
                        <a:t>可能性（生）</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a:effectLst/>
                        </a:rPr>
                        <a:t>不安（死）</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r>
              <a:tr h="580020">
                <a:tc>
                  <a:txBody>
                    <a:bodyPr/>
                    <a:lstStyle/>
                    <a:p>
                      <a:pPr algn="just">
                        <a:spcAft>
                          <a:spcPts val="0"/>
                        </a:spcAft>
                      </a:pPr>
                      <a:r>
                        <a:rPr lang="ja-JP" sz="1800" kern="100">
                          <a:effectLst/>
                        </a:rPr>
                        <a:t>非日常</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dirty="0">
                          <a:effectLst/>
                        </a:rPr>
                        <a:t>①憧れ　ロマン</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dirty="0">
                          <a:effectLst/>
                        </a:rPr>
                        <a:t>⑤聖なる世界　超越的（一般禁止線）</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r>
              <a:tr h="580020">
                <a:tc>
                  <a:txBody>
                    <a:bodyPr/>
                    <a:lstStyle/>
                    <a:p>
                      <a:pPr algn="just">
                        <a:spcAft>
                          <a:spcPts val="0"/>
                        </a:spcAft>
                      </a:pPr>
                      <a:r>
                        <a:rPr lang="ja-JP" sz="1800" kern="100">
                          <a:effectLst/>
                        </a:rPr>
                        <a:t>日常</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a:effectLst/>
                        </a:rPr>
                        <a:t>①遊び　（リアル）</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dirty="0">
                          <a:effectLst/>
                        </a:rPr>
                        <a:t>③労働　競合　闘争</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r>
              <a:tr h="580020">
                <a:tc>
                  <a:txBody>
                    <a:bodyPr/>
                    <a:lstStyle/>
                    <a:p>
                      <a:pPr algn="just">
                        <a:spcAft>
                          <a:spcPts val="0"/>
                        </a:spcAft>
                      </a:pPr>
                      <a:r>
                        <a:rPr lang="ja-JP" sz="1800" kern="100">
                          <a:effectLst/>
                        </a:rPr>
                        <a:t>非日常</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a:effectLst/>
                        </a:rPr>
                        <a:t>②エロティシズム</a:t>
                      </a:r>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800" kern="100" dirty="0">
                          <a:effectLst/>
                        </a:rPr>
                        <a:t>④異界　（穢れの世界）（一般禁止線）</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r>
            </a:tbl>
          </a:graphicData>
        </a:graphic>
      </p:graphicFrame>
    </p:spTree>
    <p:extLst>
      <p:ext uri="{BB962C8B-B14F-4D97-AF65-F5344CB8AC3E}">
        <p14:creationId xmlns:p14="http://schemas.microsoft.com/office/powerpoint/2010/main" val="2286613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きれい</a:t>
            </a:r>
            <a:r>
              <a:rPr kumimoji="1" lang="en-US" altLang="ja-JP" dirty="0" smtClean="0"/>
              <a:t>/</a:t>
            </a:r>
            <a:r>
              <a:rPr kumimoji="1" lang="ja-JP" altLang="en-US" dirty="0" smtClean="0"/>
              <a:t>美しい</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a:t>
            </a:r>
            <a:r>
              <a:rPr lang="ja-JP" altLang="en-US" dirty="0"/>
              <a:t>「きれい」はまた、対象のより一般的、抽象的、評価的な側面において清潔－不潔の感覚から離れて美的感覚を表示する「美しい」へと転移し、「美しい」の抽象的、客体化的、批評的契機がさらに、事物対象の形象的美性を超えて、人間の心意、性格、営みが与える「適意」の表現へと、すなわち</a:t>
            </a:r>
            <a:r>
              <a:rPr lang="ja-JP" altLang="en-US" dirty="0">
                <a:solidFill>
                  <a:srgbClr val="C00000"/>
                </a:solidFill>
              </a:rPr>
              <a:t>人格性や精神性の高さ</a:t>
            </a:r>
            <a:r>
              <a:rPr lang="ja-JP" altLang="en-US" dirty="0"/>
              <a:t>（低さ）を表現するものへと転移する。」</a:t>
            </a:r>
            <a:r>
              <a:rPr lang="en-US" altLang="ja-JP" dirty="0"/>
              <a:t>(365)</a:t>
            </a:r>
          </a:p>
          <a:p>
            <a:r>
              <a:rPr lang="ja-JP" altLang="en-US" dirty="0" smtClean="0"/>
              <a:t>「</a:t>
            </a:r>
            <a:r>
              <a:rPr lang="ja-JP" altLang="en-US" dirty="0"/>
              <a:t>心的、精神的対象についての「美しい」という表現がもつもう一つの重要な含意は、「高邁な」「高貴な」「気高い」</a:t>
            </a:r>
            <a:r>
              <a:rPr lang="en-US" altLang="ja-JP" dirty="0"/>
              <a:t>(noble, lofty, elevated, high-minded)</a:t>
            </a:r>
            <a:r>
              <a:rPr lang="ja-JP" altLang="en-US" dirty="0" err="1"/>
              <a:t>、</a:t>
            </a:r>
            <a:r>
              <a:rPr lang="ja-JP" altLang="en-US" dirty="0"/>
              <a:t>すなわち総じて</a:t>
            </a:r>
            <a:r>
              <a:rPr lang="ja-JP" altLang="en-US" dirty="0">
                <a:solidFill>
                  <a:srgbClr val="C00000"/>
                </a:solidFill>
              </a:rPr>
              <a:t>精神的な「高さ」</a:t>
            </a:r>
            <a:r>
              <a:rPr lang="ja-JP" altLang="en-US" dirty="0"/>
              <a:t>の含意である。」</a:t>
            </a:r>
            <a:r>
              <a:rPr lang="en-US" altLang="ja-JP" dirty="0"/>
              <a:t>(389)</a:t>
            </a:r>
          </a:p>
          <a:p>
            <a:endParaRPr kumimoji="1" lang="ja-JP" altLang="en-US" dirty="0"/>
          </a:p>
        </p:txBody>
      </p:sp>
    </p:spTree>
    <p:extLst>
      <p:ext uri="{BB962C8B-B14F-4D97-AF65-F5344CB8AC3E}">
        <p14:creationId xmlns:p14="http://schemas.microsoft.com/office/powerpoint/2010/main" val="340888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著作</a:t>
            </a:r>
            <a:endParaRPr kumimoji="1" lang="ja-JP" altLang="en-US" dirty="0"/>
          </a:p>
        </p:txBody>
      </p:sp>
      <p:sp>
        <p:nvSpPr>
          <p:cNvPr id="3" name="コンテンツ プレースホルダー 2"/>
          <p:cNvSpPr>
            <a:spLocks noGrp="1"/>
          </p:cNvSpPr>
          <p:nvPr>
            <p:ph idx="1"/>
          </p:nvPr>
        </p:nvSpPr>
        <p:spPr>
          <a:xfrm>
            <a:off x="838200" y="1481070"/>
            <a:ext cx="10515600" cy="5125791"/>
          </a:xfrm>
        </p:spPr>
        <p:txBody>
          <a:bodyPr>
            <a:normAutofit fontScale="47500" lnSpcReduction="20000"/>
          </a:bodyPr>
          <a:lstStyle/>
          <a:p>
            <a:r>
              <a:rPr lang="en-US" altLang="ja-JP" dirty="0" smtClean="0"/>
              <a:t>1947</a:t>
            </a:r>
            <a:r>
              <a:rPr lang="ja-JP" altLang="en-US" dirty="0" smtClean="0"/>
              <a:t>年</a:t>
            </a:r>
            <a:r>
              <a:rPr lang="en-US" altLang="ja-JP" dirty="0" smtClean="0"/>
              <a:t>- </a:t>
            </a:r>
            <a:r>
              <a:rPr lang="ja-JP" altLang="en-US" dirty="0" smtClean="0"/>
              <a:t>日本</a:t>
            </a:r>
            <a:r>
              <a:rPr lang="ja-JP" altLang="en-US" dirty="0"/>
              <a:t>の哲学者、文芸・音楽評論家、早稲田大学国際教養学部教授</a:t>
            </a:r>
            <a:r>
              <a:rPr lang="ja-JP" altLang="en-US" dirty="0" smtClean="0"/>
              <a:t>。</a:t>
            </a:r>
          </a:p>
          <a:p>
            <a:r>
              <a:rPr lang="en-US" altLang="ja-JP" dirty="0"/>
              <a:t>『&lt;</a:t>
            </a:r>
            <a:r>
              <a:rPr lang="ja-JP" altLang="en-US" dirty="0"/>
              <a:t>在日</a:t>
            </a:r>
            <a:r>
              <a:rPr lang="en-US" altLang="ja-JP" dirty="0"/>
              <a:t>&gt;</a:t>
            </a:r>
            <a:r>
              <a:rPr lang="ja-JP" altLang="en-US" dirty="0"/>
              <a:t>という根拠</a:t>
            </a:r>
            <a:r>
              <a:rPr lang="en-US" altLang="ja-JP" dirty="0"/>
              <a:t>――</a:t>
            </a:r>
            <a:r>
              <a:rPr lang="ja-JP" altLang="en-US" dirty="0"/>
              <a:t>李恢成・金石範・金鶴泳</a:t>
            </a:r>
            <a:r>
              <a:rPr lang="en-US" altLang="ja-JP" dirty="0"/>
              <a:t>』</a:t>
            </a:r>
            <a:r>
              <a:rPr lang="ja-JP" altLang="en-US" dirty="0"/>
              <a:t>（国文社 </a:t>
            </a:r>
            <a:r>
              <a:rPr lang="en-US" altLang="ja-JP" dirty="0"/>
              <a:t>1983</a:t>
            </a:r>
            <a:r>
              <a:rPr lang="ja-JP" altLang="en-US" dirty="0"/>
              <a:t>年／ちくま学芸文庫 </a:t>
            </a:r>
            <a:r>
              <a:rPr lang="en-US" altLang="ja-JP" dirty="0"/>
              <a:t>1995</a:t>
            </a:r>
            <a:r>
              <a:rPr lang="ja-JP" altLang="en-US" dirty="0"/>
              <a:t>年</a:t>
            </a:r>
            <a:r>
              <a:rPr lang="ja-JP" altLang="en-US" dirty="0" smtClean="0"/>
              <a:t>）</a:t>
            </a:r>
          </a:p>
          <a:p>
            <a:r>
              <a:rPr lang="en-US" altLang="ja-JP" dirty="0" smtClean="0"/>
              <a:t>『</a:t>
            </a:r>
            <a:r>
              <a:rPr lang="ja-JP" altLang="en-US" dirty="0"/>
              <a:t>陽水の快楽</a:t>
            </a:r>
            <a:r>
              <a:rPr lang="en-US" altLang="ja-JP" dirty="0"/>
              <a:t>――</a:t>
            </a:r>
            <a:r>
              <a:rPr lang="ja-JP" altLang="en-US" dirty="0"/>
              <a:t>井上陽水論</a:t>
            </a:r>
            <a:r>
              <a:rPr lang="en-US" altLang="ja-JP" dirty="0"/>
              <a:t>』</a:t>
            </a:r>
            <a:r>
              <a:rPr lang="ja-JP" altLang="en-US" dirty="0"/>
              <a:t>（河出書房新社 </a:t>
            </a:r>
            <a:r>
              <a:rPr lang="en-US" altLang="ja-JP" dirty="0"/>
              <a:t>1986</a:t>
            </a:r>
            <a:r>
              <a:rPr lang="ja-JP" altLang="en-US" dirty="0"/>
              <a:t>年／のち文庫、ちくま文庫 </a:t>
            </a:r>
            <a:r>
              <a:rPr lang="en-US" altLang="ja-JP" dirty="0"/>
              <a:t>1999</a:t>
            </a:r>
            <a:r>
              <a:rPr lang="ja-JP" altLang="en-US" dirty="0"/>
              <a:t>年</a:t>
            </a:r>
            <a:r>
              <a:rPr lang="ja-JP" altLang="en-US" dirty="0" smtClean="0"/>
              <a:t>）</a:t>
            </a:r>
          </a:p>
          <a:p>
            <a:r>
              <a:rPr lang="ja-JP" altLang="en-US" dirty="0" smtClean="0"/>
              <a:t>　</a:t>
            </a:r>
            <a:r>
              <a:rPr lang="en-US" altLang="ja-JP" dirty="0" smtClean="0"/>
              <a:t>『</a:t>
            </a:r>
            <a:r>
              <a:rPr lang="ja-JP" altLang="en-US" dirty="0"/>
              <a:t>意味とエロス</a:t>
            </a:r>
            <a:r>
              <a:rPr lang="en-US" altLang="ja-JP" dirty="0"/>
              <a:t>』</a:t>
            </a:r>
            <a:r>
              <a:rPr lang="ja-JP" altLang="en-US" dirty="0"/>
              <a:t>（作品社 </a:t>
            </a:r>
            <a:r>
              <a:rPr lang="en-US" altLang="ja-JP" dirty="0"/>
              <a:t>1986</a:t>
            </a:r>
            <a:r>
              <a:rPr lang="ja-JP" altLang="en-US" dirty="0"/>
              <a:t>年）のちちくま学芸</a:t>
            </a:r>
            <a:r>
              <a:rPr lang="ja-JP" altLang="en-US" dirty="0" smtClean="0"/>
              <a:t>文庫　</a:t>
            </a:r>
            <a:r>
              <a:rPr lang="en-US" altLang="ja-JP" dirty="0" smtClean="0"/>
              <a:t>『&lt;</a:t>
            </a:r>
            <a:r>
              <a:rPr lang="ja-JP" altLang="en-US" dirty="0"/>
              <a:t>世界</a:t>
            </a:r>
            <a:r>
              <a:rPr lang="en-US" altLang="ja-JP" dirty="0"/>
              <a:t>&gt;</a:t>
            </a:r>
            <a:r>
              <a:rPr lang="ja-JP" altLang="en-US" dirty="0"/>
              <a:t>の輪郭</a:t>
            </a:r>
            <a:r>
              <a:rPr lang="en-US" altLang="ja-JP" dirty="0"/>
              <a:t>』</a:t>
            </a:r>
            <a:r>
              <a:rPr lang="ja-JP" altLang="en-US" dirty="0"/>
              <a:t>（国文社 </a:t>
            </a:r>
            <a:r>
              <a:rPr lang="en-US" altLang="ja-JP" dirty="0"/>
              <a:t>1987</a:t>
            </a:r>
            <a:r>
              <a:rPr lang="ja-JP" altLang="en-US" dirty="0"/>
              <a:t>年）</a:t>
            </a:r>
          </a:p>
          <a:p>
            <a:r>
              <a:rPr lang="en-US" altLang="ja-JP" dirty="0"/>
              <a:t>『</a:t>
            </a:r>
            <a:r>
              <a:rPr lang="ja-JP" altLang="en-US" dirty="0"/>
              <a:t>現代思想の冒険</a:t>
            </a:r>
            <a:r>
              <a:rPr lang="en-US" altLang="ja-JP" dirty="0"/>
              <a:t>』</a:t>
            </a:r>
            <a:r>
              <a:rPr lang="ja-JP" altLang="en-US" dirty="0"/>
              <a:t>（毎日新聞社 </a:t>
            </a:r>
            <a:r>
              <a:rPr lang="en-US" altLang="ja-JP" dirty="0"/>
              <a:t>1987</a:t>
            </a:r>
            <a:r>
              <a:rPr lang="ja-JP" altLang="en-US" dirty="0"/>
              <a:t>年／ちくま学芸文庫 </a:t>
            </a:r>
            <a:r>
              <a:rPr lang="en-US" altLang="ja-JP" dirty="0"/>
              <a:t>1992</a:t>
            </a:r>
            <a:r>
              <a:rPr lang="ja-JP" altLang="en-US" dirty="0"/>
              <a:t>年</a:t>
            </a:r>
            <a:r>
              <a:rPr lang="ja-JP" altLang="en-US" dirty="0" smtClean="0"/>
              <a:t>）</a:t>
            </a:r>
          </a:p>
          <a:p>
            <a:r>
              <a:rPr lang="ja-JP" altLang="en-US" dirty="0" smtClean="0"/>
              <a:t>　</a:t>
            </a:r>
            <a:r>
              <a:rPr lang="en-US" altLang="ja-JP" dirty="0" smtClean="0"/>
              <a:t>『</a:t>
            </a:r>
            <a:r>
              <a:rPr lang="ja-JP" altLang="en-US" dirty="0"/>
              <a:t>世界という背理</a:t>
            </a:r>
            <a:r>
              <a:rPr lang="en-US" altLang="ja-JP" dirty="0"/>
              <a:t>――</a:t>
            </a:r>
            <a:r>
              <a:rPr lang="ja-JP" altLang="en-US" dirty="0"/>
              <a:t>小林秀雄と吉本隆明</a:t>
            </a:r>
            <a:r>
              <a:rPr lang="en-US" altLang="ja-JP" dirty="0"/>
              <a:t>』</a:t>
            </a:r>
            <a:r>
              <a:rPr lang="ja-JP" altLang="en-US" dirty="0"/>
              <a:t>（河出書房新社 </a:t>
            </a:r>
            <a:r>
              <a:rPr lang="en-US" altLang="ja-JP" dirty="0"/>
              <a:t>1988</a:t>
            </a:r>
            <a:r>
              <a:rPr lang="ja-JP" altLang="en-US" dirty="0"/>
              <a:t>年／［講談社学術文庫 </a:t>
            </a:r>
            <a:r>
              <a:rPr lang="en-US" altLang="ja-JP" dirty="0"/>
              <a:t>1996</a:t>
            </a:r>
            <a:r>
              <a:rPr lang="ja-JP" altLang="en-US" dirty="0"/>
              <a:t>年</a:t>
            </a:r>
            <a:r>
              <a:rPr lang="ja-JP" altLang="en-US" dirty="0" smtClean="0"/>
              <a:t>）</a:t>
            </a:r>
          </a:p>
          <a:p>
            <a:r>
              <a:rPr lang="ja-JP" altLang="en-US" dirty="0" smtClean="0"/>
              <a:t>　</a:t>
            </a:r>
            <a:r>
              <a:rPr lang="en-US" altLang="ja-JP" dirty="0" smtClean="0"/>
              <a:t>『</a:t>
            </a:r>
            <a:r>
              <a:rPr lang="ja-JP" altLang="en-US" dirty="0"/>
              <a:t>夢の外部</a:t>
            </a:r>
            <a:r>
              <a:rPr lang="en-US" altLang="ja-JP" dirty="0"/>
              <a:t>』</a:t>
            </a:r>
            <a:r>
              <a:rPr lang="ja-JP" altLang="en-US" dirty="0"/>
              <a:t>（河出書房新社 </a:t>
            </a:r>
            <a:r>
              <a:rPr lang="en-US" altLang="ja-JP" dirty="0"/>
              <a:t>1989</a:t>
            </a:r>
            <a:r>
              <a:rPr lang="ja-JP" altLang="en-US" dirty="0"/>
              <a:t>年／［講談社学術文庫］ </a:t>
            </a:r>
            <a:r>
              <a:rPr lang="en-US" altLang="ja-JP" dirty="0"/>
              <a:t>1998</a:t>
            </a:r>
            <a:r>
              <a:rPr lang="ja-JP" altLang="en-US" dirty="0"/>
              <a:t>年</a:t>
            </a:r>
            <a:r>
              <a:rPr lang="en-US" altLang="ja-JP" dirty="0"/>
              <a:t>『</a:t>
            </a:r>
            <a:r>
              <a:rPr lang="ja-JP" altLang="en-US" dirty="0"/>
              <a:t>現代批評の遠近法</a:t>
            </a:r>
            <a:r>
              <a:rPr lang="en-US" altLang="ja-JP" dirty="0"/>
              <a:t>―</a:t>
            </a:r>
            <a:r>
              <a:rPr lang="ja-JP" altLang="en-US" dirty="0"/>
              <a:t>夢の外部</a:t>
            </a:r>
            <a:r>
              <a:rPr lang="en-US" altLang="ja-JP" dirty="0"/>
              <a:t>』</a:t>
            </a:r>
            <a:r>
              <a:rPr lang="ja-JP" altLang="en-US" dirty="0"/>
              <a:t>）</a:t>
            </a:r>
          </a:p>
          <a:p>
            <a:r>
              <a:rPr lang="en-US" altLang="ja-JP" dirty="0"/>
              <a:t>『</a:t>
            </a:r>
            <a:r>
              <a:rPr lang="ja-JP" altLang="en-US" dirty="0"/>
              <a:t>現象学入門</a:t>
            </a:r>
            <a:r>
              <a:rPr lang="en-US" altLang="ja-JP" dirty="0"/>
              <a:t>』</a:t>
            </a:r>
            <a:r>
              <a:rPr lang="ja-JP" altLang="en-US" dirty="0"/>
              <a:t>（日本放送出版協会</a:t>
            </a:r>
            <a:r>
              <a:rPr lang="en-US" altLang="ja-JP" dirty="0"/>
              <a:t>NHK</a:t>
            </a:r>
            <a:r>
              <a:rPr lang="ja-JP" altLang="en-US" dirty="0"/>
              <a:t>ブックス </a:t>
            </a:r>
            <a:r>
              <a:rPr lang="en-US" altLang="ja-JP" dirty="0"/>
              <a:t>1989</a:t>
            </a:r>
            <a:r>
              <a:rPr lang="ja-JP" altLang="en-US" dirty="0"/>
              <a:t>年</a:t>
            </a:r>
            <a:r>
              <a:rPr lang="ja-JP" altLang="en-US" dirty="0" smtClean="0"/>
              <a:t>）</a:t>
            </a:r>
          </a:p>
          <a:p>
            <a:r>
              <a:rPr lang="ja-JP" altLang="en-US" dirty="0" smtClean="0"/>
              <a:t>　</a:t>
            </a:r>
            <a:r>
              <a:rPr lang="en-US" altLang="ja-JP" dirty="0" smtClean="0"/>
              <a:t>『</a:t>
            </a:r>
            <a:r>
              <a:rPr lang="ja-JP" altLang="en-US" dirty="0"/>
              <a:t>ニューミュージックの美神たち </a:t>
            </a:r>
            <a:r>
              <a:rPr lang="en-US" altLang="ja-JP" dirty="0"/>
              <a:t>Love song</a:t>
            </a:r>
            <a:r>
              <a:rPr lang="ja-JP" altLang="en-US" dirty="0"/>
              <a:t>に聴く美の夢</a:t>
            </a:r>
            <a:r>
              <a:rPr lang="en-US" altLang="ja-JP" dirty="0"/>
              <a:t>』</a:t>
            </a:r>
            <a:r>
              <a:rPr lang="ja-JP" altLang="en-US" dirty="0"/>
              <a:t>飛鳥新社 </a:t>
            </a:r>
            <a:r>
              <a:rPr lang="en-US" altLang="ja-JP" dirty="0" smtClean="0"/>
              <a:t>1989</a:t>
            </a:r>
            <a:endParaRPr lang="ja-JP" altLang="en-US" dirty="0" smtClean="0"/>
          </a:p>
          <a:p>
            <a:r>
              <a:rPr lang="ja-JP" altLang="en-US" dirty="0" smtClean="0"/>
              <a:t>　</a:t>
            </a:r>
            <a:r>
              <a:rPr lang="en-US" altLang="ja-JP" dirty="0" smtClean="0"/>
              <a:t>『</a:t>
            </a:r>
            <a:r>
              <a:rPr lang="ja-JP" altLang="en-US" dirty="0"/>
              <a:t>批評の戦後と現在</a:t>
            </a:r>
            <a:r>
              <a:rPr lang="en-US" altLang="ja-JP" dirty="0"/>
              <a:t>――</a:t>
            </a:r>
            <a:r>
              <a:rPr lang="ja-JP" altLang="en-US" dirty="0"/>
              <a:t>竹田青嗣対談集</a:t>
            </a:r>
            <a:r>
              <a:rPr lang="en-US" altLang="ja-JP" dirty="0"/>
              <a:t>』</a:t>
            </a:r>
            <a:r>
              <a:rPr lang="ja-JP" altLang="en-US" dirty="0"/>
              <a:t>（平凡社 </a:t>
            </a:r>
            <a:r>
              <a:rPr lang="en-US" altLang="ja-JP" dirty="0"/>
              <a:t>1990</a:t>
            </a:r>
            <a:r>
              <a:rPr lang="ja-JP" altLang="en-US" dirty="0"/>
              <a:t>年</a:t>
            </a:r>
            <a:r>
              <a:rPr lang="ja-JP" altLang="en-US" dirty="0" smtClean="0"/>
              <a:t>）　</a:t>
            </a:r>
            <a:r>
              <a:rPr lang="en-US" altLang="ja-JP" dirty="0" smtClean="0"/>
              <a:t>『</a:t>
            </a:r>
            <a:r>
              <a:rPr lang="ja-JP" altLang="en-US" dirty="0"/>
              <a:t>自分を知るための哲学入門</a:t>
            </a:r>
            <a:r>
              <a:rPr lang="en-US" altLang="ja-JP" dirty="0"/>
              <a:t>』</a:t>
            </a:r>
            <a:r>
              <a:rPr lang="ja-JP" altLang="en-US" dirty="0"/>
              <a:t>（筑摩書房 </a:t>
            </a:r>
            <a:r>
              <a:rPr lang="en-US" altLang="ja-JP" dirty="0"/>
              <a:t>1990</a:t>
            </a:r>
            <a:r>
              <a:rPr lang="ja-JP" altLang="en-US" dirty="0"/>
              <a:t>年／ちくま学芸文庫 </a:t>
            </a:r>
            <a:r>
              <a:rPr lang="en-US" altLang="ja-JP" dirty="0"/>
              <a:t>1993</a:t>
            </a:r>
            <a:r>
              <a:rPr lang="ja-JP" altLang="en-US" dirty="0"/>
              <a:t>年）</a:t>
            </a:r>
          </a:p>
          <a:p>
            <a:r>
              <a:rPr lang="en-US" altLang="ja-JP" dirty="0"/>
              <a:t>『</a:t>
            </a:r>
            <a:r>
              <a:rPr lang="ja-JP" altLang="en-US" dirty="0"/>
              <a:t>「自分」を生きるための思想入門</a:t>
            </a:r>
            <a:r>
              <a:rPr lang="en-US" altLang="ja-JP" dirty="0"/>
              <a:t>――</a:t>
            </a:r>
            <a:r>
              <a:rPr lang="ja-JP" altLang="en-US" dirty="0"/>
              <a:t>人生は欲望ゲームの舞台である</a:t>
            </a:r>
            <a:r>
              <a:rPr lang="en-US" altLang="ja-JP" dirty="0"/>
              <a:t>』</a:t>
            </a:r>
            <a:r>
              <a:rPr lang="ja-JP" altLang="en-US" dirty="0"/>
              <a:t>芸文社 </a:t>
            </a:r>
            <a:r>
              <a:rPr lang="en-US" altLang="ja-JP" dirty="0"/>
              <a:t>1992</a:t>
            </a:r>
            <a:r>
              <a:rPr lang="ja-JP" altLang="en-US" dirty="0"/>
              <a:t>年／ちくま文庫 </a:t>
            </a:r>
            <a:r>
              <a:rPr lang="en-US" altLang="ja-JP" dirty="0"/>
              <a:t>2005</a:t>
            </a:r>
            <a:r>
              <a:rPr lang="ja-JP" altLang="en-US" dirty="0"/>
              <a:t>年</a:t>
            </a:r>
            <a:r>
              <a:rPr lang="ja-JP" altLang="en-US" dirty="0" smtClean="0"/>
              <a:t>）</a:t>
            </a:r>
          </a:p>
          <a:p>
            <a:r>
              <a:rPr lang="ja-JP" altLang="en-US" dirty="0" smtClean="0"/>
              <a:t>　</a:t>
            </a:r>
            <a:r>
              <a:rPr lang="en-US" altLang="ja-JP" dirty="0" smtClean="0"/>
              <a:t>『</a:t>
            </a:r>
            <a:r>
              <a:rPr lang="ja-JP" altLang="en-US" dirty="0"/>
              <a:t>はじめての現象学</a:t>
            </a:r>
            <a:r>
              <a:rPr lang="en-US" altLang="ja-JP" dirty="0"/>
              <a:t>』</a:t>
            </a:r>
            <a:r>
              <a:rPr lang="ja-JP" altLang="en-US" dirty="0"/>
              <a:t>海鳥社 </a:t>
            </a:r>
            <a:r>
              <a:rPr lang="en-US" altLang="ja-JP" dirty="0"/>
              <a:t>1993</a:t>
            </a:r>
            <a:r>
              <a:rPr lang="ja-JP" altLang="en-US" dirty="0"/>
              <a:t>年</a:t>
            </a:r>
            <a:r>
              <a:rPr lang="ja-JP" altLang="en-US" dirty="0" smtClean="0"/>
              <a:t>）　</a:t>
            </a:r>
            <a:r>
              <a:rPr lang="en-US" altLang="ja-JP" dirty="0" smtClean="0"/>
              <a:t>『</a:t>
            </a:r>
            <a:r>
              <a:rPr lang="ja-JP" altLang="en-US" dirty="0"/>
              <a:t>エロスの世界像</a:t>
            </a:r>
            <a:r>
              <a:rPr lang="en-US" altLang="ja-JP" dirty="0"/>
              <a:t>』</a:t>
            </a:r>
            <a:r>
              <a:rPr lang="ja-JP" altLang="en-US" dirty="0"/>
              <a:t>三省堂 </a:t>
            </a:r>
            <a:r>
              <a:rPr lang="en-US" altLang="ja-JP" dirty="0"/>
              <a:t>1993</a:t>
            </a:r>
            <a:r>
              <a:rPr lang="ja-JP" altLang="en-US" dirty="0"/>
              <a:t>年 のち講談社学術</a:t>
            </a:r>
            <a:r>
              <a:rPr lang="ja-JP" altLang="en-US" dirty="0" smtClean="0"/>
              <a:t>文庫　</a:t>
            </a:r>
            <a:r>
              <a:rPr lang="en-US" altLang="ja-JP" dirty="0" smtClean="0"/>
              <a:t>『</a:t>
            </a:r>
            <a:r>
              <a:rPr lang="ja-JP" altLang="en-US" dirty="0"/>
              <a:t>恋愛論</a:t>
            </a:r>
            <a:r>
              <a:rPr lang="en-US" altLang="ja-JP" dirty="0"/>
              <a:t>』</a:t>
            </a:r>
            <a:r>
              <a:rPr lang="ja-JP" altLang="en-US" dirty="0"/>
              <a:t>作品社、</a:t>
            </a:r>
            <a:r>
              <a:rPr lang="en-US" altLang="ja-JP" dirty="0"/>
              <a:t>1993 </a:t>
            </a:r>
            <a:r>
              <a:rPr lang="ja-JP" altLang="en-US" dirty="0"/>
              <a:t>のちちくま</a:t>
            </a:r>
            <a:r>
              <a:rPr lang="ja-JP" altLang="en-US" dirty="0" smtClean="0"/>
              <a:t>文庫　</a:t>
            </a:r>
          </a:p>
          <a:p>
            <a:r>
              <a:rPr lang="en-US" altLang="ja-JP" dirty="0" smtClean="0"/>
              <a:t>『</a:t>
            </a:r>
            <a:r>
              <a:rPr lang="ja-JP" altLang="en-US" dirty="0" smtClean="0"/>
              <a:t>ニーチェ入門</a:t>
            </a:r>
            <a:r>
              <a:rPr lang="en-US" altLang="ja-JP" dirty="0" smtClean="0"/>
              <a:t>』</a:t>
            </a:r>
            <a:r>
              <a:rPr lang="ja-JP" altLang="en-US" dirty="0" smtClean="0"/>
              <a:t>ちくま新書 </a:t>
            </a:r>
            <a:r>
              <a:rPr lang="en-US" altLang="ja-JP" dirty="0" smtClean="0"/>
              <a:t>1994</a:t>
            </a:r>
            <a:r>
              <a:rPr lang="ja-JP" altLang="en-US" dirty="0" smtClean="0"/>
              <a:t>年　</a:t>
            </a:r>
            <a:r>
              <a:rPr lang="en-US" altLang="ja-JP" dirty="0" smtClean="0"/>
              <a:t>『</a:t>
            </a:r>
            <a:r>
              <a:rPr lang="ja-JP" altLang="en-US" dirty="0"/>
              <a:t>ハイデガー入門</a:t>
            </a:r>
            <a:r>
              <a:rPr lang="en-US" altLang="ja-JP" dirty="0"/>
              <a:t>』</a:t>
            </a:r>
            <a:r>
              <a:rPr lang="ja-JP" altLang="en-US" dirty="0"/>
              <a:t>講談社選書メチエ </a:t>
            </a:r>
            <a:r>
              <a:rPr lang="en-US" altLang="ja-JP" dirty="0" smtClean="0"/>
              <a:t>1995</a:t>
            </a:r>
            <a:r>
              <a:rPr lang="ja-JP" altLang="en-US" dirty="0" smtClean="0"/>
              <a:t>年）　</a:t>
            </a:r>
            <a:r>
              <a:rPr lang="en-US" altLang="ja-JP" dirty="0" smtClean="0"/>
              <a:t>『</a:t>
            </a:r>
            <a:r>
              <a:rPr lang="ja-JP" altLang="en-US" dirty="0"/>
              <a:t>恋愛というテクスト</a:t>
            </a:r>
            <a:r>
              <a:rPr lang="en-US" altLang="ja-JP" dirty="0"/>
              <a:t>』</a:t>
            </a:r>
            <a:r>
              <a:rPr lang="ja-JP" altLang="en-US" dirty="0"/>
              <a:t>海鳥社 </a:t>
            </a:r>
            <a:r>
              <a:rPr lang="en-US" altLang="ja-JP" dirty="0"/>
              <a:t>1996</a:t>
            </a:r>
            <a:r>
              <a:rPr lang="ja-JP" altLang="en-US" dirty="0" smtClean="0"/>
              <a:t>年　</a:t>
            </a:r>
            <a:r>
              <a:rPr lang="en-US" altLang="ja-JP" dirty="0" smtClean="0"/>
              <a:t>『</a:t>
            </a:r>
            <a:r>
              <a:rPr lang="ja-JP" altLang="en-US" dirty="0"/>
              <a:t>エロスの現象学</a:t>
            </a:r>
            <a:r>
              <a:rPr lang="en-US" altLang="ja-JP" dirty="0"/>
              <a:t>』</a:t>
            </a:r>
            <a:r>
              <a:rPr lang="ja-JP" altLang="en-US" dirty="0"/>
              <a:t>海鳥社 </a:t>
            </a:r>
            <a:r>
              <a:rPr lang="en-US" altLang="ja-JP" dirty="0"/>
              <a:t>1996</a:t>
            </a:r>
            <a:r>
              <a:rPr lang="ja-JP" altLang="en-US" dirty="0"/>
              <a:t>年</a:t>
            </a:r>
          </a:p>
          <a:p>
            <a:r>
              <a:rPr lang="en-US" altLang="ja-JP" dirty="0"/>
              <a:t>『</a:t>
            </a:r>
            <a:r>
              <a:rPr lang="ja-JP" altLang="en-US" dirty="0"/>
              <a:t>世界の「壊れ」を見る</a:t>
            </a:r>
            <a:r>
              <a:rPr lang="en-US" altLang="ja-JP" dirty="0"/>
              <a:t>』</a:t>
            </a:r>
            <a:r>
              <a:rPr lang="ja-JP" altLang="en-US" dirty="0"/>
              <a:t>海鳥社 </a:t>
            </a:r>
            <a:r>
              <a:rPr lang="en-US" altLang="ja-JP" dirty="0"/>
              <a:t>1997</a:t>
            </a:r>
            <a:r>
              <a:rPr lang="ja-JP" altLang="en-US" dirty="0" smtClean="0"/>
              <a:t>年　</a:t>
            </a:r>
            <a:r>
              <a:rPr lang="en-US" altLang="ja-JP" dirty="0" smtClean="0"/>
              <a:t>『</a:t>
            </a:r>
            <a:r>
              <a:rPr lang="ja-JP" altLang="en-US" dirty="0"/>
              <a:t>現代社会と「超越」</a:t>
            </a:r>
            <a:r>
              <a:rPr lang="en-US" altLang="ja-JP" dirty="0"/>
              <a:t>』</a:t>
            </a:r>
            <a:r>
              <a:rPr lang="ja-JP" altLang="en-US" dirty="0"/>
              <a:t>海鳥社 </a:t>
            </a:r>
            <a:r>
              <a:rPr lang="en-US" altLang="ja-JP" dirty="0"/>
              <a:t>1998</a:t>
            </a:r>
            <a:r>
              <a:rPr lang="ja-JP" altLang="en-US" dirty="0" smtClean="0"/>
              <a:t>年　</a:t>
            </a:r>
            <a:r>
              <a:rPr lang="en-US" altLang="ja-JP" dirty="0" smtClean="0"/>
              <a:t>『</a:t>
            </a:r>
            <a:r>
              <a:rPr lang="ja-JP" altLang="en-US" dirty="0"/>
              <a:t>プラトン入門</a:t>
            </a:r>
            <a:r>
              <a:rPr lang="en-US" altLang="ja-JP" dirty="0"/>
              <a:t>』</a:t>
            </a:r>
            <a:r>
              <a:rPr lang="ja-JP" altLang="en-US" dirty="0"/>
              <a:t>ちくま新書 </a:t>
            </a:r>
            <a:r>
              <a:rPr lang="en-US" altLang="ja-JP" dirty="0"/>
              <a:t>1999</a:t>
            </a:r>
            <a:r>
              <a:rPr lang="ja-JP" altLang="en-US" dirty="0"/>
              <a:t>年 のちちくま学芸文庫</a:t>
            </a:r>
          </a:p>
          <a:p>
            <a:r>
              <a:rPr lang="en-US" altLang="ja-JP" dirty="0"/>
              <a:t>『</a:t>
            </a:r>
            <a:r>
              <a:rPr lang="ja-JP" altLang="en-US" dirty="0"/>
              <a:t>言語的思考へ</a:t>
            </a:r>
            <a:r>
              <a:rPr lang="en-US" altLang="ja-JP" dirty="0"/>
              <a:t>――</a:t>
            </a:r>
            <a:r>
              <a:rPr lang="ja-JP" altLang="en-US" dirty="0"/>
              <a:t>脱構築と現象学</a:t>
            </a:r>
            <a:r>
              <a:rPr lang="en-US" altLang="ja-JP" dirty="0"/>
              <a:t>』</a:t>
            </a:r>
            <a:r>
              <a:rPr lang="ja-JP" altLang="en-US" dirty="0"/>
              <a:t>径書房 </a:t>
            </a:r>
            <a:r>
              <a:rPr lang="en-US" altLang="ja-JP" dirty="0"/>
              <a:t>2001</a:t>
            </a:r>
            <a:r>
              <a:rPr lang="ja-JP" altLang="en-US" dirty="0" smtClean="0"/>
              <a:t>年　</a:t>
            </a:r>
            <a:r>
              <a:rPr lang="en-US" altLang="ja-JP" dirty="0" smtClean="0"/>
              <a:t>『</a:t>
            </a:r>
            <a:r>
              <a:rPr lang="ja-JP" altLang="en-US" dirty="0"/>
              <a:t>哲学ってなんだ</a:t>
            </a:r>
            <a:r>
              <a:rPr lang="en-US" altLang="ja-JP" dirty="0"/>
              <a:t>――</a:t>
            </a:r>
            <a:r>
              <a:rPr lang="ja-JP" altLang="en-US" dirty="0"/>
              <a:t>自分と社会を知る</a:t>
            </a:r>
            <a:r>
              <a:rPr lang="en-US" altLang="ja-JP" dirty="0"/>
              <a:t>』</a:t>
            </a:r>
            <a:r>
              <a:rPr lang="ja-JP" altLang="en-US" dirty="0"/>
              <a:t>岩波ジュニア新書 </a:t>
            </a:r>
            <a:r>
              <a:rPr lang="en-US" altLang="ja-JP" dirty="0"/>
              <a:t>2002</a:t>
            </a:r>
            <a:r>
              <a:rPr lang="ja-JP" altLang="en-US" dirty="0"/>
              <a:t>年</a:t>
            </a:r>
          </a:p>
          <a:p>
            <a:r>
              <a:rPr lang="en-US" altLang="ja-JP" dirty="0"/>
              <a:t>『</a:t>
            </a:r>
            <a:r>
              <a:rPr lang="ja-JP" altLang="en-US" dirty="0"/>
              <a:t>現象学は「思考の原理」である</a:t>
            </a:r>
            <a:r>
              <a:rPr lang="en-US" altLang="ja-JP" dirty="0"/>
              <a:t>』</a:t>
            </a:r>
            <a:r>
              <a:rPr lang="ja-JP" altLang="en-US" dirty="0"/>
              <a:t>ちくま新書 </a:t>
            </a:r>
            <a:r>
              <a:rPr lang="en-US" altLang="ja-JP" dirty="0"/>
              <a:t>2004</a:t>
            </a:r>
            <a:r>
              <a:rPr lang="ja-JP" altLang="en-US" dirty="0" smtClean="0"/>
              <a:t>年　</a:t>
            </a:r>
            <a:r>
              <a:rPr lang="en-US" altLang="ja-JP" dirty="0" smtClean="0"/>
              <a:t>『</a:t>
            </a:r>
            <a:r>
              <a:rPr lang="ja-JP" altLang="en-US" dirty="0"/>
              <a:t>近代哲学再考</a:t>
            </a:r>
            <a:r>
              <a:rPr lang="en-US" altLang="ja-JP" dirty="0"/>
              <a:t>――</a:t>
            </a:r>
            <a:r>
              <a:rPr lang="ja-JP" altLang="en-US" dirty="0"/>
              <a:t>「ほんとう」とは何か・自由論</a:t>
            </a:r>
            <a:r>
              <a:rPr lang="en-US" altLang="ja-JP" dirty="0"/>
              <a:t>』</a:t>
            </a:r>
            <a:r>
              <a:rPr lang="ja-JP" altLang="en-US" dirty="0"/>
              <a:t>径書房 </a:t>
            </a:r>
            <a:r>
              <a:rPr lang="en-US" altLang="ja-JP" dirty="0"/>
              <a:t>2004</a:t>
            </a:r>
            <a:r>
              <a:rPr lang="ja-JP" altLang="en-US" dirty="0"/>
              <a:t>年</a:t>
            </a:r>
          </a:p>
          <a:p>
            <a:r>
              <a:rPr lang="en-US" altLang="ja-JP" dirty="0"/>
              <a:t>『</a:t>
            </a:r>
            <a:r>
              <a:rPr lang="ja-JP" altLang="en-US" dirty="0"/>
              <a:t>愚か者の哲学－愛せない場合は通り過ぎよ</a:t>
            </a:r>
            <a:r>
              <a:rPr lang="en-US" altLang="ja-JP" dirty="0"/>
              <a:t>』</a:t>
            </a:r>
            <a:r>
              <a:rPr lang="ja-JP" altLang="en-US" dirty="0"/>
              <a:t>主婦の友社 </a:t>
            </a:r>
            <a:r>
              <a:rPr lang="en-US" altLang="ja-JP" dirty="0"/>
              <a:t>2004</a:t>
            </a:r>
            <a:r>
              <a:rPr lang="ja-JP" altLang="en-US" dirty="0"/>
              <a:t>年／</a:t>
            </a:r>
            <a:r>
              <a:rPr lang="en-US" altLang="ja-JP" dirty="0"/>
              <a:t>『</a:t>
            </a:r>
            <a:r>
              <a:rPr lang="ja-JP" altLang="en-US" dirty="0"/>
              <a:t>自分探しの哲学</a:t>
            </a:r>
            <a:r>
              <a:rPr lang="en-US" altLang="ja-JP" dirty="0"/>
              <a:t>』 2007</a:t>
            </a:r>
            <a:r>
              <a:rPr lang="ja-JP" altLang="en-US" dirty="0"/>
              <a:t>年）</a:t>
            </a:r>
          </a:p>
          <a:p>
            <a:r>
              <a:rPr lang="en-US" altLang="ja-JP" dirty="0"/>
              <a:t>『</a:t>
            </a:r>
            <a:r>
              <a:rPr lang="ja-JP" altLang="en-US" dirty="0"/>
              <a:t>人間的自由の条件</a:t>
            </a:r>
            <a:r>
              <a:rPr lang="en-US" altLang="ja-JP" dirty="0"/>
              <a:t>――</a:t>
            </a:r>
            <a:r>
              <a:rPr lang="ja-JP" altLang="en-US" dirty="0"/>
              <a:t>ヘーゲルとポストモダン思想</a:t>
            </a:r>
            <a:r>
              <a:rPr lang="en-US" altLang="ja-JP" dirty="0"/>
              <a:t>』</a:t>
            </a:r>
            <a:r>
              <a:rPr lang="ja-JP" altLang="en-US" dirty="0"/>
              <a:t>講談社 </a:t>
            </a:r>
            <a:r>
              <a:rPr lang="en-US" altLang="ja-JP" dirty="0"/>
              <a:t>2004</a:t>
            </a:r>
            <a:r>
              <a:rPr lang="ja-JP" altLang="en-US" dirty="0"/>
              <a:t>年</a:t>
            </a:r>
            <a:endParaRPr kumimoji="1" lang="ja-JP" altLang="en-US" dirty="0"/>
          </a:p>
        </p:txBody>
      </p:sp>
    </p:spTree>
    <p:extLst>
      <p:ext uri="{BB962C8B-B14F-4D97-AF65-F5344CB8AC3E}">
        <p14:creationId xmlns:p14="http://schemas.microsoft.com/office/powerpoint/2010/main" val="1347417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恋愛</a:t>
            </a:r>
            <a:r>
              <a:rPr kumimoji="1"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a:t>
            </a:r>
            <a:r>
              <a:rPr lang="ja-JP" altLang="en-US" dirty="0"/>
              <a:t>美」は、「異性の「可愛さ」や魅力一般へのはじめの気づきとして開始される場合もあるが、むしろ</a:t>
            </a:r>
            <a:r>
              <a:rPr lang="ja-JP" altLang="en-US" dirty="0">
                <a:solidFill>
                  <a:srgbClr val="C00000"/>
                </a:solidFill>
              </a:rPr>
              <a:t>特定の誰かに強く引かれる体験</a:t>
            </a:r>
            <a:r>
              <a:rPr lang="ja-JP" altLang="en-US" dirty="0"/>
              <a:t>として現れるとき、その本質的性格をいっそう露わにする。」</a:t>
            </a:r>
            <a:r>
              <a:rPr lang="en-US" altLang="ja-JP" dirty="0"/>
              <a:t>(394)</a:t>
            </a:r>
          </a:p>
          <a:p>
            <a:r>
              <a:rPr lang="ja-JP" altLang="en-US" dirty="0" smtClean="0"/>
              <a:t>「</a:t>
            </a:r>
            <a:r>
              <a:rPr lang="ja-JP" altLang="en-US" dirty="0"/>
              <a:t>他者のうちに体現化された「美」は、若者にとって、本質的に、ロマン的情熱の対象であるとともにエロティシズムの欲望の対象でもあるという</a:t>
            </a:r>
            <a:r>
              <a:rPr lang="ja-JP" altLang="en-US" dirty="0">
                <a:solidFill>
                  <a:srgbClr val="C00000"/>
                </a:solidFill>
              </a:rPr>
              <a:t>二重性</a:t>
            </a:r>
            <a:r>
              <a:rPr lang="ja-JP" altLang="en-US" dirty="0"/>
              <a:t>を孕んでいる。」</a:t>
            </a:r>
            <a:r>
              <a:rPr lang="en-US" altLang="ja-JP" dirty="0"/>
              <a:t>(395</a:t>
            </a:r>
            <a:r>
              <a:rPr lang="en-US" altLang="ja-JP" dirty="0" smtClean="0"/>
              <a:t>)</a:t>
            </a:r>
            <a:endParaRPr lang="ja-JP" altLang="en-US" dirty="0" smtClean="0"/>
          </a:p>
          <a:p>
            <a:r>
              <a:rPr lang="ja-JP" altLang="ja-JP" dirty="0" smtClean="0"/>
              <a:t>トルストイ</a:t>
            </a:r>
            <a:r>
              <a:rPr lang="ja-JP" altLang="ja-JP" dirty="0"/>
              <a:t>『性慾論』の引用。「異性の体現化された美は、一方でエロティシズム的情熱の対象の意味であり、もう一方で人間のロマン的欲望の対象の意味である。」</a:t>
            </a:r>
            <a:r>
              <a:rPr lang="en-US" altLang="ja-JP" dirty="0"/>
              <a:t>(397)</a:t>
            </a:r>
            <a:endParaRPr lang="ja-JP" altLang="ja-JP" dirty="0"/>
          </a:p>
          <a:p>
            <a:endParaRPr lang="en-US" altLang="ja-JP" dirty="0"/>
          </a:p>
          <a:p>
            <a:endParaRPr kumimoji="1" lang="ja-JP" altLang="en-US" dirty="0"/>
          </a:p>
        </p:txBody>
      </p:sp>
    </p:spTree>
    <p:extLst>
      <p:ext uri="{BB962C8B-B14F-4D97-AF65-F5344CB8AC3E}">
        <p14:creationId xmlns:p14="http://schemas.microsoft.com/office/powerpoint/2010/main" val="19766324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恋愛と性愛の基礎構造</a:t>
            </a:r>
            <a:r>
              <a:rPr lang="en-US" altLang="ja-JP" dirty="0" smtClean="0"/>
              <a:t>(2)</a:t>
            </a:r>
            <a:endParaRPr kumimoji="1" lang="ja-JP" altLang="en-US" dirty="0"/>
          </a:p>
        </p:txBody>
      </p:sp>
      <p:sp>
        <p:nvSpPr>
          <p:cNvPr id="3" name="コンテンツ プレースホルダー 2"/>
          <p:cNvSpPr>
            <a:spLocks noGrp="1"/>
          </p:cNvSpPr>
          <p:nvPr>
            <p:ph idx="1"/>
          </p:nvPr>
        </p:nvSpPr>
        <p:spPr>
          <a:xfrm>
            <a:off x="838200" y="1558344"/>
            <a:ext cx="10515600" cy="5177307"/>
          </a:xfrm>
        </p:spPr>
        <p:txBody>
          <a:bodyPr>
            <a:normAutofit fontScale="92500" lnSpcReduction="10000"/>
          </a:bodyPr>
          <a:lstStyle/>
          <a:p>
            <a:r>
              <a:rPr lang="ja-JP" altLang="en-US" dirty="0" smtClean="0"/>
              <a:t>「</a:t>
            </a:r>
            <a:r>
              <a:rPr lang="ja-JP" altLang="en-US" dirty="0"/>
              <a:t>他者のエロティックな美性は、そのロマン的な美性とは対立性を描く。女性性のロマン的な美の本質は、その存在が備える美質、稀有性、未知性、背後世界性から現れる他者の「無限性」の契機を強く含むが、これに対して、エロティックな欲望の対象の意味としての美は、誘惑と侵犯の契機が共犯関係をなして現出し、その触発の強度が増すほど、美のロマン的契機は後退する</a:t>
            </a:r>
            <a:r>
              <a:rPr lang="ja-JP" altLang="en-US" dirty="0" smtClean="0"/>
              <a:t>。</a:t>
            </a:r>
          </a:p>
          <a:p>
            <a:r>
              <a:rPr lang="ja-JP" altLang="en-US" dirty="0" smtClean="0"/>
              <a:t>ロマン的</a:t>
            </a:r>
            <a:r>
              <a:rPr lang="ja-JP" altLang="en-US" dirty="0"/>
              <a:t>な美を湛（たた）える眼差しは、溌剌（はつらつ）、瑞々しさ、聡明、慈愛、親密、包容、歓待の感覚を喚起するが、エロティックな眼差しは、その色彩と隈取りによって、際どさ、危うさ、妖（あや）しさ、誘惑、禁止と挑発、扇情、堕落、共犯を含意（コノート）する。／われわれは誰でも、この二種類の美の意味の違いを知悉（ちしつ）している</a:t>
            </a:r>
            <a:r>
              <a:rPr lang="ja-JP" altLang="en-US" dirty="0" smtClean="0"/>
              <a:t>。</a:t>
            </a:r>
          </a:p>
          <a:p>
            <a:r>
              <a:rPr lang="ja-JP" altLang="en-US" dirty="0" smtClean="0">
                <a:solidFill>
                  <a:srgbClr val="C00000"/>
                </a:solidFill>
              </a:rPr>
              <a:t>憧れ</a:t>
            </a:r>
            <a:r>
              <a:rPr lang="ja-JP" altLang="en-US" dirty="0">
                <a:solidFill>
                  <a:srgbClr val="C00000"/>
                </a:solidFill>
              </a:rPr>
              <a:t>の美</a:t>
            </a:r>
            <a:r>
              <a:rPr lang="ja-JP" altLang="en-US" dirty="0"/>
              <a:t>と</a:t>
            </a:r>
            <a:r>
              <a:rPr lang="ja-JP" altLang="en-US" dirty="0">
                <a:solidFill>
                  <a:srgbClr val="C00000"/>
                </a:solidFill>
              </a:rPr>
              <a:t>誘惑の美</a:t>
            </a:r>
            <a:r>
              <a:rPr lang="ja-JP" altLang="en-US" dirty="0"/>
              <a:t>と。この二種の美は、本質的に、人間の幻想的世界が日常の生活世界の彼岸に疎外した、</a:t>
            </a:r>
            <a:r>
              <a:rPr lang="ja-JP" altLang="en-US" dirty="0">
                <a:solidFill>
                  <a:srgbClr val="C00000"/>
                </a:solidFill>
              </a:rPr>
              <a:t>ロマン的世界の快</a:t>
            </a:r>
            <a:r>
              <a:rPr lang="ja-JP" altLang="en-US" dirty="0"/>
              <a:t>と</a:t>
            </a:r>
            <a:r>
              <a:rPr lang="ja-JP" altLang="en-US" dirty="0">
                <a:solidFill>
                  <a:srgbClr val="C00000"/>
                </a:solidFill>
              </a:rPr>
              <a:t>侵犯的な快</a:t>
            </a:r>
            <a:r>
              <a:rPr lang="ja-JP" altLang="en-US" dirty="0"/>
              <a:t>の領域を代表する。」</a:t>
            </a:r>
            <a:r>
              <a:rPr lang="en-US" altLang="ja-JP" dirty="0"/>
              <a:t>(396-397)</a:t>
            </a:r>
            <a:endParaRPr kumimoji="1" lang="ja-JP" altLang="en-US" dirty="0"/>
          </a:p>
        </p:txBody>
      </p:sp>
    </p:spTree>
    <p:extLst>
      <p:ext uri="{BB962C8B-B14F-4D97-AF65-F5344CB8AC3E}">
        <p14:creationId xmlns:p14="http://schemas.microsoft.com/office/powerpoint/2010/main" val="2856744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ジョルジュ・</a:t>
            </a:r>
            <a:r>
              <a:rPr lang="ja-JP" altLang="en-US" dirty="0" smtClean="0"/>
              <a:t>バタイユ</a:t>
            </a:r>
            <a:r>
              <a:rPr lang="en-US" altLang="ja-JP" dirty="0" smtClean="0"/>
              <a:t>(1897-1962)</a:t>
            </a:r>
            <a:endParaRPr kumimoji="1" lang="ja-JP" altLang="en-US" dirty="0"/>
          </a:p>
        </p:txBody>
      </p:sp>
      <p:pic>
        <p:nvPicPr>
          <p:cNvPr id="4" name="コンテンツ プレースホルダー 3"/>
          <p:cNvPicPr>
            <a:picLocks noGrp="1" noChangeAspect="1"/>
          </p:cNvPicPr>
          <p:nvPr>
            <p:ph idx="1"/>
          </p:nvPr>
        </p:nvPicPr>
        <p:blipFill>
          <a:blip r:embed="rId2"/>
          <a:stretch>
            <a:fillRect/>
          </a:stretch>
        </p:blipFill>
        <p:spPr>
          <a:xfrm>
            <a:off x="4041649" y="2532159"/>
            <a:ext cx="3637978" cy="3637978"/>
          </a:xfrm>
          <a:prstGeom prst="rect">
            <a:avLst/>
          </a:prstGeom>
        </p:spPr>
      </p:pic>
    </p:spTree>
    <p:extLst>
      <p:ext uri="{BB962C8B-B14F-4D97-AF65-F5344CB8AC3E}">
        <p14:creationId xmlns:p14="http://schemas.microsoft.com/office/powerpoint/2010/main" val="40234654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バタイユのエロティシズム論</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lang="ja-JP" altLang="ja-JP" dirty="0"/>
              <a:t>バタイユの考察。エロティシズムの本質は、「</a:t>
            </a:r>
            <a:r>
              <a:rPr lang="ja-JP" altLang="ja-JP" dirty="0">
                <a:solidFill>
                  <a:srgbClr val="C00000"/>
                </a:solidFill>
              </a:rPr>
              <a:t>美を汚（けが）す</a:t>
            </a:r>
            <a:r>
              <a:rPr lang="ja-JP" altLang="ja-JP" dirty="0"/>
              <a:t>」ということ。「美において体現された女性性、禁止され（それゆえ聖化され）</a:t>
            </a:r>
            <a:r>
              <a:rPr lang="ja-JP" altLang="ja-JP" dirty="0" err="1"/>
              <a:t>た</a:t>
            </a:r>
            <a:r>
              <a:rPr lang="ja-JP" altLang="ja-JP" dirty="0"/>
              <a:t>ものとしての女性性を、この禁止を踏み越えて侵犯するという幻想において現れるエロスである。」</a:t>
            </a:r>
            <a:r>
              <a:rPr lang="en-US" altLang="ja-JP" dirty="0"/>
              <a:t>(398)</a:t>
            </a:r>
            <a:endParaRPr lang="ja-JP" altLang="ja-JP" dirty="0"/>
          </a:p>
          <a:p>
            <a:r>
              <a:rPr lang="ja-JP" altLang="ja-JP" dirty="0" smtClean="0"/>
              <a:t>さらに</a:t>
            </a:r>
            <a:r>
              <a:rPr lang="ja-JP" altLang="ja-JP" dirty="0"/>
              <a:t>バタイユは、エロティシズムと死の関係を指摘。エロティシズムとは、「死にいたるまでの高揚」である。エロス的欲望の領域は、「性的蕩尽の領域」であり、それは「</a:t>
            </a:r>
            <a:r>
              <a:rPr lang="ja-JP" altLang="ja-JP" dirty="0">
                <a:solidFill>
                  <a:srgbClr val="C00000"/>
                </a:solidFill>
              </a:rPr>
              <a:t>暴力</a:t>
            </a:r>
            <a:r>
              <a:rPr lang="ja-JP" altLang="ja-JP" dirty="0"/>
              <a:t>」や「</a:t>
            </a:r>
            <a:r>
              <a:rPr lang="ja-JP" altLang="ja-JP" dirty="0">
                <a:solidFill>
                  <a:srgbClr val="C00000"/>
                </a:solidFill>
              </a:rPr>
              <a:t>死</a:t>
            </a:r>
            <a:r>
              <a:rPr lang="ja-JP" altLang="ja-JP" dirty="0"/>
              <a:t>」につながる</a:t>
            </a:r>
            <a:r>
              <a:rPr lang="ja-JP" altLang="ja-JP" dirty="0">
                <a:solidFill>
                  <a:srgbClr val="C00000"/>
                </a:solidFill>
              </a:rPr>
              <a:t>一般的禁止の領域</a:t>
            </a:r>
            <a:r>
              <a:rPr lang="ja-JP" altLang="ja-JP" dirty="0"/>
              <a:t>である。</a:t>
            </a:r>
            <a:r>
              <a:rPr lang="en-US" altLang="ja-JP" dirty="0"/>
              <a:t>(399)</a:t>
            </a:r>
            <a:endParaRPr lang="ja-JP" altLang="ja-JP" dirty="0"/>
          </a:p>
          <a:p>
            <a:endParaRPr kumimoji="1" lang="ja-JP" altLang="en-US" dirty="0"/>
          </a:p>
        </p:txBody>
      </p:sp>
    </p:spTree>
    <p:extLst>
      <p:ext uri="{BB962C8B-B14F-4D97-AF65-F5344CB8AC3E}">
        <p14:creationId xmlns:p14="http://schemas.microsoft.com/office/powerpoint/2010/main" val="932741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バタイユのエロティシズム論</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a:t>
            </a:r>
            <a:r>
              <a:rPr lang="ja-JP" altLang="en-US" dirty="0"/>
              <a:t>こうして、人間の性的衝動は、男性においては、禁止を受けたものとしての女性の身体的エロスを、“</a:t>
            </a:r>
            <a:r>
              <a:rPr lang="ja-JP" altLang="en-US" dirty="0">
                <a:solidFill>
                  <a:srgbClr val="C00000"/>
                </a:solidFill>
              </a:rPr>
              <a:t>侵犯において味わう</a:t>
            </a:r>
            <a:r>
              <a:rPr lang="ja-JP" altLang="en-US" dirty="0"/>
              <a:t>”独自の欲望対象となし、女性においては禁止された自己身体によって異性の欲望を引きつける独自の欲望として形成される。ここでは、異性の「美」は、禁止された身体性の「侵犯」（恥ずかしがらせること－恥ずかしがること）にかかわる幻想的エロスとして、言いかえれば、「ロマン的な幻想」としてではなく、</a:t>
            </a:r>
            <a:r>
              <a:rPr lang="ja-JP" altLang="en-US" dirty="0">
                <a:solidFill>
                  <a:srgbClr val="C00000"/>
                </a:solidFill>
              </a:rPr>
              <a:t>禁止をめぐる幻想的な侵犯性</a:t>
            </a:r>
            <a:r>
              <a:rPr lang="ja-JP" altLang="en-US" dirty="0"/>
              <a:t>として味わわれることを意味する。」</a:t>
            </a:r>
            <a:r>
              <a:rPr lang="en-US" altLang="ja-JP" dirty="0"/>
              <a:t>(400-401)</a:t>
            </a:r>
            <a:endParaRPr kumimoji="1" lang="ja-JP" altLang="en-US" dirty="0"/>
          </a:p>
        </p:txBody>
      </p:sp>
    </p:spTree>
    <p:extLst>
      <p:ext uri="{BB962C8B-B14F-4D97-AF65-F5344CB8AC3E}">
        <p14:creationId xmlns:p14="http://schemas.microsoft.com/office/powerpoint/2010/main" val="14995497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恋愛の美</a:t>
            </a:r>
            <a:endParaRPr kumimoji="1" lang="ja-JP" altLang="en-US" dirty="0"/>
          </a:p>
        </p:txBody>
      </p:sp>
      <p:sp>
        <p:nvSpPr>
          <p:cNvPr id="3" name="コンテンツ プレースホルダー 2"/>
          <p:cNvSpPr>
            <a:spLocks noGrp="1"/>
          </p:cNvSpPr>
          <p:nvPr>
            <p:ph idx="1"/>
          </p:nvPr>
        </p:nvSpPr>
        <p:spPr>
          <a:xfrm>
            <a:off x="838200" y="1390918"/>
            <a:ext cx="10327783" cy="5331854"/>
          </a:xfrm>
        </p:spPr>
        <p:txBody>
          <a:bodyPr>
            <a:normAutofit/>
          </a:bodyPr>
          <a:lstStyle/>
          <a:p>
            <a:r>
              <a:rPr lang="ja-JP" altLang="en-US" dirty="0"/>
              <a:t>「問題なのは、われわれが美を通して欲望しているものである。恋愛の美がきわめてしばしば「みせかけ」「たぶらかす」ものとなるのは、いわば美の威力が人間の視覚にとって眩しすぎるからである</a:t>
            </a:r>
            <a:r>
              <a:rPr lang="ja-JP" altLang="en-US" dirty="0" smtClean="0"/>
              <a:t>。</a:t>
            </a:r>
          </a:p>
          <a:p>
            <a:r>
              <a:rPr lang="ja-JP" altLang="en-US" dirty="0" smtClean="0"/>
              <a:t>恋愛</a:t>
            </a:r>
            <a:r>
              <a:rPr lang="ja-JP" altLang="en-US" dirty="0"/>
              <a:t>における美は、われわれ自身のロマン的幻想の体現、その化身として現れる。にもかかわらず、われわれがその美を通して直観し求めるのは</a:t>
            </a:r>
            <a:r>
              <a:rPr lang="ja-JP" altLang="en-US" dirty="0">
                <a:solidFill>
                  <a:srgbClr val="C00000"/>
                </a:solidFill>
              </a:rPr>
              <a:t>他の「人間」の存在</a:t>
            </a:r>
            <a:r>
              <a:rPr lang="ja-JP" altLang="en-US" dirty="0"/>
              <a:t>であり、その</a:t>
            </a:r>
            <a:r>
              <a:rPr lang="ja-JP" altLang="en-US" dirty="0">
                <a:solidFill>
                  <a:srgbClr val="C00000"/>
                </a:solidFill>
              </a:rPr>
              <a:t>美質</a:t>
            </a:r>
            <a:r>
              <a:rPr lang="ja-JP" altLang="en-US" dirty="0"/>
              <a:t>である</a:t>
            </a:r>
            <a:r>
              <a:rPr lang="ja-JP" altLang="en-US" dirty="0" smtClean="0"/>
              <a:t>。</a:t>
            </a:r>
          </a:p>
          <a:p>
            <a:r>
              <a:rPr lang="ja-JP" altLang="en-US" dirty="0" smtClean="0"/>
              <a:t>恋愛</a:t>
            </a:r>
            <a:r>
              <a:rPr lang="ja-JP" altLang="en-US" dirty="0"/>
              <a:t>の欲望の「この上なさ」は、美の「本体（イデア）」が示す永遠性や無限性ではなく、他者存在の本質のうちに孕まれているわれわれの欲望の理念としての永遠性や無限性にほかならない。」</a:t>
            </a:r>
            <a:r>
              <a:rPr lang="en-US" altLang="ja-JP" dirty="0"/>
              <a:t>(410</a:t>
            </a:r>
            <a:r>
              <a:rPr lang="en-US" altLang="ja-JP" dirty="0" smtClean="0"/>
              <a:t>)</a:t>
            </a:r>
            <a:endParaRPr lang="ja-JP" altLang="en-US" dirty="0" smtClean="0"/>
          </a:p>
          <a:p>
            <a:r>
              <a:rPr lang="ja-JP" altLang="en-US" dirty="0" smtClean="0"/>
              <a:t>「</a:t>
            </a:r>
            <a:r>
              <a:rPr lang="ja-JP" altLang="en-US" dirty="0" smtClean="0">
                <a:solidFill>
                  <a:srgbClr val="C00000"/>
                </a:solidFill>
              </a:rPr>
              <a:t>恋愛</a:t>
            </a:r>
            <a:r>
              <a:rPr lang="ja-JP" altLang="en-US" dirty="0">
                <a:solidFill>
                  <a:srgbClr val="C00000"/>
                </a:solidFill>
              </a:rPr>
              <a:t>の絶対感情</a:t>
            </a:r>
            <a:r>
              <a:rPr lang="ja-JP" altLang="en-US" dirty="0"/>
              <a:t>においては、他者は、それが備える美と美質においてロマン化され、完全化され、理想化される。」</a:t>
            </a:r>
            <a:r>
              <a:rPr lang="en-US" altLang="ja-JP" dirty="0"/>
              <a:t>(411)</a:t>
            </a:r>
            <a:endParaRPr kumimoji="1" lang="ja-JP" altLang="en-US" dirty="0"/>
          </a:p>
        </p:txBody>
      </p:sp>
    </p:spTree>
    <p:extLst>
      <p:ext uri="{BB962C8B-B14F-4D97-AF65-F5344CB8AC3E}">
        <p14:creationId xmlns:p14="http://schemas.microsoft.com/office/powerpoint/2010/main" val="30304460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r>
              <a:rPr lang="en-US" altLang="ja-JP" dirty="0" smtClean="0"/>
              <a:t>(</a:t>
            </a:r>
            <a:r>
              <a:rPr lang="ja-JP" altLang="en-US" dirty="0" smtClean="0"/>
              <a:t>イメージ再掲</a:t>
            </a:r>
            <a:r>
              <a:rPr lang="en-US" altLang="ja-JP" dirty="0" smtClean="0"/>
              <a:t>)</a:t>
            </a:r>
            <a:endParaRPr kumimoji="1" lang="ja-JP" altLang="en-US" dirty="0"/>
          </a:p>
        </p:txBody>
      </p:sp>
      <p:pic>
        <p:nvPicPr>
          <p:cNvPr id="6" name="コンテンツ プレースホルダー 5"/>
          <p:cNvPicPr>
            <a:picLocks noGrp="1" noChangeAspect="1"/>
          </p:cNvPicPr>
          <p:nvPr>
            <p:ph idx="1"/>
          </p:nvPr>
        </p:nvPicPr>
        <p:blipFill>
          <a:blip r:embed="rId2"/>
          <a:stretch>
            <a:fillRect/>
          </a:stretch>
        </p:blipFill>
        <p:spPr>
          <a:xfrm>
            <a:off x="6774287" y="4567538"/>
            <a:ext cx="1981372" cy="1902117"/>
          </a:xfrm>
          <a:prstGeom prst="rect">
            <a:avLst/>
          </a:prstGeom>
        </p:spPr>
      </p:pic>
      <p:sp>
        <p:nvSpPr>
          <p:cNvPr id="4" name="円/楕円 3"/>
          <p:cNvSpPr/>
          <p:nvPr/>
        </p:nvSpPr>
        <p:spPr>
          <a:xfrm>
            <a:off x="4803820" y="1931831"/>
            <a:ext cx="1970467" cy="189319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a:stretch>
            <a:fillRect/>
          </a:stretch>
        </p:blipFill>
        <p:spPr>
          <a:xfrm>
            <a:off x="3170178" y="4474167"/>
            <a:ext cx="1981372" cy="1902117"/>
          </a:xfrm>
          <a:prstGeom prst="rect">
            <a:avLst/>
          </a:prstGeom>
        </p:spPr>
      </p:pic>
      <p:sp>
        <p:nvSpPr>
          <p:cNvPr id="8" name="テキスト ボックス 7"/>
          <p:cNvSpPr txBox="1"/>
          <p:nvPr/>
        </p:nvSpPr>
        <p:spPr>
          <a:xfrm>
            <a:off x="5409126" y="2555262"/>
            <a:ext cx="759853" cy="646331"/>
          </a:xfrm>
          <a:prstGeom prst="rect">
            <a:avLst/>
          </a:prstGeom>
          <a:noFill/>
        </p:spPr>
        <p:txBody>
          <a:bodyPr wrap="square" rtlCol="0">
            <a:spAutoFit/>
          </a:bodyPr>
          <a:lstStyle/>
          <a:p>
            <a:r>
              <a:rPr kumimoji="1" lang="ja-JP" altLang="en-US" sz="3600" dirty="0" smtClean="0"/>
              <a:t>美</a:t>
            </a:r>
            <a:endParaRPr kumimoji="1" lang="ja-JP" altLang="en-US" sz="3600" dirty="0"/>
          </a:p>
        </p:txBody>
      </p:sp>
      <p:sp>
        <p:nvSpPr>
          <p:cNvPr id="9" name="テキスト ボックス 8"/>
          <p:cNvSpPr txBox="1"/>
          <p:nvPr/>
        </p:nvSpPr>
        <p:spPr>
          <a:xfrm>
            <a:off x="3607072" y="5102059"/>
            <a:ext cx="1325537" cy="646331"/>
          </a:xfrm>
          <a:prstGeom prst="rect">
            <a:avLst/>
          </a:prstGeom>
          <a:noFill/>
        </p:spPr>
        <p:txBody>
          <a:bodyPr wrap="square" rtlCol="0">
            <a:spAutoFit/>
          </a:bodyPr>
          <a:lstStyle/>
          <a:p>
            <a:r>
              <a:rPr kumimoji="1" lang="ja-JP" altLang="en-US" sz="3600" dirty="0" smtClean="0"/>
              <a:t>恋愛</a:t>
            </a:r>
            <a:endParaRPr kumimoji="1" lang="ja-JP" altLang="en-US" sz="3600" dirty="0"/>
          </a:p>
        </p:txBody>
      </p:sp>
      <p:sp>
        <p:nvSpPr>
          <p:cNvPr id="10" name="テキスト ボックス 9"/>
          <p:cNvSpPr txBox="1"/>
          <p:nvPr/>
        </p:nvSpPr>
        <p:spPr>
          <a:xfrm>
            <a:off x="7095271" y="5195430"/>
            <a:ext cx="1533573" cy="646331"/>
          </a:xfrm>
          <a:prstGeom prst="rect">
            <a:avLst/>
          </a:prstGeom>
          <a:noFill/>
        </p:spPr>
        <p:txBody>
          <a:bodyPr wrap="square" rtlCol="0">
            <a:spAutoFit/>
          </a:bodyPr>
          <a:lstStyle/>
          <a:p>
            <a:r>
              <a:rPr kumimoji="1" lang="ja-JP" altLang="en-US" sz="3600" dirty="0" smtClean="0"/>
              <a:t>エロス</a:t>
            </a:r>
            <a:endParaRPr kumimoji="1" lang="ja-JP" altLang="en-US" sz="3600" dirty="0"/>
          </a:p>
        </p:txBody>
      </p:sp>
      <p:cxnSp>
        <p:nvCxnSpPr>
          <p:cNvPr id="12" name="直線矢印コネクタ 11"/>
          <p:cNvCxnSpPr/>
          <p:nvPr/>
        </p:nvCxnSpPr>
        <p:spPr>
          <a:xfrm flipH="1">
            <a:off x="4608576" y="3670479"/>
            <a:ext cx="542975" cy="803686"/>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5223457" y="5518595"/>
            <a:ext cx="1440866" cy="4208"/>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483440" y="3670478"/>
            <a:ext cx="740320" cy="952131"/>
          </a:xfrm>
          <a:prstGeom prst="straightConnector1">
            <a:avLst/>
          </a:prstGeom>
          <a:ln w="12700">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595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ジークムント・フロイト</a:t>
            </a:r>
            <a:r>
              <a:rPr kumimoji="1" lang="en-US" altLang="ja-JP" dirty="0" smtClean="0"/>
              <a:t>(</a:t>
            </a:r>
            <a:r>
              <a:rPr lang="en-US" altLang="ja-JP" dirty="0" smtClean="0"/>
              <a:t>1856</a:t>
            </a:r>
            <a:r>
              <a:rPr lang="ja-JP" altLang="en-US" dirty="0" smtClean="0"/>
              <a:t> </a:t>
            </a:r>
            <a:r>
              <a:rPr lang="en-US" altLang="ja-JP" dirty="0"/>
              <a:t>– </a:t>
            </a:r>
            <a:r>
              <a:rPr lang="en-US" altLang="ja-JP" dirty="0" smtClean="0"/>
              <a:t>1939)</a:t>
            </a:r>
            <a:endParaRPr kumimoji="1" lang="ja-JP" altLang="en-US" dirty="0"/>
          </a:p>
        </p:txBody>
      </p:sp>
      <p:pic>
        <p:nvPicPr>
          <p:cNvPr id="4" name="コンテンツ プレースホルダー 3"/>
          <p:cNvPicPr>
            <a:picLocks noGrp="1" noChangeAspect="1"/>
          </p:cNvPicPr>
          <p:nvPr>
            <p:ph idx="1"/>
          </p:nvPr>
        </p:nvPicPr>
        <p:blipFill>
          <a:blip r:embed="rId2"/>
          <a:stretch>
            <a:fillRect/>
          </a:stretch>
        </p:blipFill>
        <p:spPr>
          <a:xfrm>
            <a:off x="4297681" y="1893659"/>
            <a:ext cx="3320224" cy="4672908"/>
          </a:xfrm>
          <a:prstGeom prst="rect">
            <a:avLst/>
          </a:prstGeom>
        </p:spPr>
      </p:pic>
    </p:spTree>
    <p:extLst>
      <p:ext uri="{BB962C8B-B14F-4D97-AF65-F5344CB8AC3E}">
        <p14:creationId xmlns:p14="http://schemas.microsoft.com/office/powerpoint/2010/main" val="424065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a:t>
            </a:r>
            <a:r>
              <a:rPr lang="ja-JP" altLang="ja-JP" dirty="0" smtClean="0"/>
              <a:t>情動</a:t>
            </a:r>
            <a:r>
              <a:rPr lang="ja-JP" altLang="ja-JP" dirty="0"/>
              <a:t>（＝エロス性</a:t>
            </a:r>
            <a:r>
              <a:rPr lang="ja-JP" altLang="ja-JP" dirty="0" smtClean="0"/>
              <a:t>）</a:t>
            </a:r>
            <a:r>
              <a:rPr lang="ja-JP" altLang="en-US" dirty="0" smtClean="0"/>
              <a:t>」と定義する</a:t>
            </a:r>
            <a:endParaRPr kumimoji="1" lang="ja-JP" altLang="en-US" dirty="0"/>
          </a:p>
        </p:txBody>
      </p:sp>
      <p:sp>
        <p:nvSpPr>
          <p:cNvPr id="3" name="コンテンツ プレースホルダー 2"/>
          <p:cNvSpPr>
            <a:spLocks noGrp="1"/>
          </p:cNvSpPr>
          <p:nvPr>
            <p:ph idx="1"/>
          </p:nvPr>
        </p:nvSpPr>
        <p:spPr>
          <a:xfrm>
            <a:off x="838200" y="1825624"/>
            <a:ext cx="10515600" cy="4639569"/>
          </a:xfrm>
        </p:spPr>
        <p:txBody>
          <a:bodyPr>
            <a:normAutofit lnSpcReduction="10000"/>
          </a:bodyPr>
          <a:lstStyle/>
          <a:p>
            <a:r>
              <a:rPr lang="ja-JP" altLang="en-US" dirty="0" smtClean="0">
                <a:solidFill>
                  <a:srgbClr val="C00000"/>
                </a:solidFill>
              </a:rPr>
              <a:t>フロイト説</a:t>
            </a:r>
            <a:r>
              <a:rPr lang="ja-JP" altLang="en-US" dirty="0"/>
              <a:t>に対する批判：「一般の人間には、性行為は身体的興奮を鎮静させるためであるという説は、直観的に説得的とはいいがたい。」</a:t>
            </a:r>
            <a:r>
              <a:rPr lang="en-US" altLang="ja-JP" dirty="0"/>
              <a:t>(17) </a:t>
            </a:r>
            <a:r>
              <a:rPr lang="ja-JP" altLang="en-US" dirty="0"/>
              <a:t>遠隔知覚によって、人間のエロスは、「エロス的予期－不安」という体制になる</a:t>
            </a:r>
            <a:r>
              <a:rPr lang="en-US" altLang="ja-JP" dirty="0"/>
              <a:t>(25)</a:t>
            </a:r>
            <a:r>
              <a:rPr lang="ja-JP" altLang="en-US" dirty="0" err="1"/>
              <a:t>。</a:t>
            </a:r>
            <a:endParaRPr lang="ja-JP" altLang="en-US" dirty="0"/>
          </a:p>
          <a:p>
            <a:r>
              <a:rPr lang="en-US" altLang="ja-JP" dirty="0" smtClean="0">
                <a:solidFill>
                  <a:srgbClr val="C00000"/>
                </a:solidFill>
              </a:rPr>
              <a:t>【</a:t>
            </a:r>
            <a:r>
              <a:rPr lang="ja-JP" altLang="en-US" dirty="0">
                <a:solidFill>
                  <a:srgbClr val="C00000"/>
                </a:solidFill>
              </a:rPr>
              <a:t>享受としてのエロス</a:t>
            </a:r>
            <a:r>
              <a:rPr lang="en-US" altLang="ja-JP" dirty="0">
                <a:solidFill>
                  <a:srgbClr val="C00000"/>
                </a:solidFill>
              </a:rPr>
              <a:t>】</a:t>
            </a:r>
            <a:r>
              <a:rPr lang="ja-JP" altLang="en-US" dirty="0"/>
              <a:t>「ひどい渇きを覚えて水を飲むとき、そこでは、思うさま快を貪ることのエロス（エロス的充溢）が身体の全域にみなぎるが、不快を取り除きたいという衝迫は存在していない。身体的エロスの本性において、</a:t>
            </a:r>
            <a:r>
              <a:rPr lang="ja-JP" altLang="en-US" dirty="0">
                <a:solidFill>
                  <a:srgbClr val="C00000"/>
                </a:solidFill>
              </a:rPr>
              <a:t>「快」の本質は第一義的に「貪ること」</a:t>
            </a:r>
            <a:r>
              <a:rPr lang="ja-JP" altLang="en-US" dirty="0"/>
              <a:t>すなわち「享受」であって、「回復すること」、定常状態への復帰ではない。快の本性はいわば「もっと」求める「力への意志」であって、回帰への欲望とはいえない。いいかえれば、快の第一義性は、「乗り越え」であって「打ち消し」ではない。」</a:t>
            </a:r>
            <a:r>
              <a:rPr lang="en-US" altLang="ja-JP" dirty="0"/>
              <a:t>(18)</a:t>
            </a:r>
          </a:p>
          <a:p>
            <a:endParaRPr kumimoji="1" lang="ja-JP" altLang="en-US" dirty="0"/>
          </a:p>
        </p:txBody>
      </p:sp>
    </p:spTree>
    <p:extLst>
      <p:ext uri="{BB962C8B-B14F-4D97-AF65-F5344CB8AC3E}">
        <p14:creationId xmlns:p14="http://schemas.microsoft.com/office/powerpoint/2010/main" val="2555956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幻想的身体性</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人間</a:t>
            </a:r>
            <a:r>
              <a:rPr lang="ja-JP" altLang="ja-JP" dirty="0"/>
              <a:t>は、第一の「欲求－身体」の上に、自己価値を欲し、またその価値を問題にする「自己意識」を形成する。自己意識は関係形成の契機を持った第二の「欲望－身体」として形成される。</a:t>
            </a:r>
            <a:r>
              <a:rPr lang="ja-JP" altLang="ja-JP" dirty="0">
                <a:solidFill>
                  <a:srgbClr val="C00000"/>
                </a:solidFill>
              </a:rPr>
              <a:t>自分はどう「ありうる」のか</a:t>
            </a:r>
            <a:r>
              <a:rPr lang="ja-JP" altLang="ja-JP" dirty="0"/>
              <a:t>。そのような問題によって、自己の身体は「幻想的対象」となる。人間の世界は幻想的世界となる。</a:t>
            </a:r>
            <a:r>
              <a:rPr lang="en-US" altLang="ja-JP" dirty="0"/>
              <a:t>(38)</a:t>
            </a:r>
            <a:endParaRPr lang="ja-JP" altLang="ja-JP" dirty="0"/>
          </a:p>
          <a:p>
            <a:r>
              <a:rPr lang="ja-JP" altLang="ja-JP" dirty="0" smtClean="0"/>
              <a:t>自己</a:t>
            </a:r>
            <a:r>
              <a:rPr lang="ja-JP" altLang="ja-JP" dirty="0"/>
              <a:t>の生が時間的な限定をもつこと（</a:t>
            </a:r>
            <a:r>
              <a:rPr lang="ja-JP" altLang="ja-JP" dirty="0">
                <a:solidFill>
                  <a:srgbClr val="C00000"/>
                </a:solidFill>
              </a:rPr>
              <a:t>終末</a:t>
            </a:r>
            <a:r>
              <a:rPr lang="ja-JP" altLang="ja-JP" dirty="0"/>
              <a:t>の観念）は、人間の欲望に根本規定を与える。「ここから「有限性－無限性」「本来性－非本来性」（あるいはむしろ「真－偽」）、「聖－俗」「超越性」といった、人間における観念的欲望の本質的諸契機が現われる。」</a:t>
            </a:r>
            <a:r>
              <a:rPr lang="en-US" altLang="ja-JP" dirty="0"/>
              <a:t>(43)</a:t>
            </a:r>
            <a:endParaRPr lang="ja-JP" altLang="ja-JP" dirty="0"/>
          </a:p>
          <a:p>
            <a:endParaRPr kumimoji="1" lang="ja-JP" altLang="en-US" dirty="0"/>
          </a:p>
        </p:txBody>
      </p:sp>
    </p:spTree>
    <p:extLst>
      <p:ext uri="{BB962C8B-B14F-4D97-AF65-F5344CB8AC3E}">
        <p14:creationId xmlns:p14="http://schemas.microsoft.com/office/powerpoint/2010/main" val="240529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母と子の関係におけるエロス</a:t>
            </a:r>
            <a:endParaRPr kumimoji="1" lang="ja-JP" altLang="en-US" dirty="0"/>
          </a:p>
        </p:txBody>
      </p:sp>
      <p:sp>
        <p:nvSpPr>
          <p:cNvPr id="3" name="コンテンツ プレースホルダー 2"/>
          <p:cNvSpPr>
            <a:spLocks noGrp="1"/>
          </p:cNvSpPr>
          <p:nvPr>
            <p:ph idx="1"/>
          </p:nvPr>
        </p:nvSpPr>
        <p:spPr>
          <a:xfrm>
            <a:off x="838200" y="1690688"/>
            <a:ext cx="10515600" cy="4941932"/>
          </a:xfrm>
        </p:spPr>
        <p:txBody>
          <a:bodyPr>
            <a:normAutofit fontScale="92500" lnSpcReduction="10000"/>
          </a:bodyPr>
          <a:lstStyle/>
          <a:p>
            <a:r>
              <a:rPr lang="ja-JP" altLang="en-US" dirty="0" smtClean="0"/>
              <a:t>人間</a:t>
            </a:r>
            <a:r>
              <a:rPr lang="ja-JP" altLang="en-US" dirty="0"/>
              <a:t>は、動物と違って、</a:t>
            </a:r>
            <a:r>
              <a:rPr lang="en-US" altLang="ja-JP" dirty="0"/>
              <a:t>(1)</a:t>
            </a:r>
            <a:r>
              <a:rPr lang="ja-JP" altLang="en-US" dirty="0"/>
              <a:t>養育者とのあいだに言語を媒介とした関係を築き、</a:t>
            </a:r>
            <a:r>
              <a:rPr lang="en-US" altLang="ja-JP" dirty="0"/>
              <a:t>(2)</a:t>
            </a:r>
            <a:r>
              <a:rPr lang="ja-JP" altLang="en-US" dirty="0"/>
              <a:t>「笑い」や「あやし」といった「関係感情」の世界を築くことができる。</a:t>
            </a:r>
            <a:r>
              <a:rPr lang="en-US" altLang="ja-JP" dirty="0"/>
              <a:t>(45)</a:t>
            </a:r>
            <a:r>
              <a:rPr lang="ja-JP" altLang="en-US" dirty="0"/>
              <a:t>「「子」の「笑み」と「母」のあやすことの交互作用は、動物では存在しない関係的現象であり、その意義は、両者の間に</a:t>
            </a:r>
            <a:r>
              <a:rPr lang="ja-JP" altLang="en-US" dirty="0">
                <a:solidFill>
                  <a:srgbClr val="C00000"/>
                </a:solidFill>
              </a:rPr>
              <a:t>「関係感情」のエロス</a:t>
            </a:r>
            <a:r>
              <a:rPr lang="ja-JP" altLang="en-US" dirty="0"/>
              <a:t>という独自のエロス的審級を生成する点にある。」</a:t>
            </a:r>
            <a:r>
              <a:rPr lang="en-US" altLang="ja-JP" dirty="0"/>
              <a:t>(47)</a:t>
            </a:r>
          </a:p>
          <a:p>
            <a:r>
              <a:rPr lang="ja-JP" altLang="en-US" dirty="0" smtClean="0"/>
              <a:t>あわせて</a:t>
            </a:r>
            <a:r>
              <a:rPr lang="ja-JP" altLang="en-US" dirty="0"/>
              <a:t>、言語によるコミュニケーションは、自己の内的情動の世界を分節化する。</a:t>
            </a:r>
            <a:r>
              <a:rPr lang="en-US" altLang="ja-JP" dirty="0"/>
              <a:t>(49)</a:t>
            </a:r>
            <a:r>
              <a:rPr lang="ja-JP" altLang="en-US" dirty="0"/>
              <a:t>自我のエロスとは、</a:t>
            </a:r>
            <a:r>
              <a:rPr lang="ja-JP" altLang="en-US" dirty="0">
                <a:solidFill>
                  <a:srgbClr val="C00000"/>
                </a:solidFill>
              </a:rPr>
              <a:t>承認されたいというエロス</a:t>
            </a:r>
            <a:r>
              <a:rPr lang="ja-JP" altLang="en-US" dirty="0"/>
              <a:t>であり、このエロスの獲得をめぐって、自己意識の内的相克がはじまる。</a:t>
            </a:r>
            <a:r>
              <a:rPr lang="en-US" altLang="ja-JP" dirty="0"/>
              <a:t>(53)</a:t>
            </a:r>
          </a:p>
          <a:p>
            <a:r>
              <a:rPr lang="ja-JP" altLang="en-US" dirty="0" smtClean="0"/>
              <a:t>「</a:t>
            </a:r>
            <a:r>
              <a:rPr lang="ja-JP" altLang="en-US" dirty="0"/>
              <a:t>象徴的には、「子」はどこかの時点で、「母」の不在を泣かずに待つことを学ぶ。このとき耐えること、我慢することは、直接的な身体エロスの代償として、関係感情のエロスを確保するための一つの「能う」となる（泣かずに我慢して待つ「子」には、母親の優しさと、</a:t>
            </a:r>
            <a:r>
              <a:rPr lang="ja-JP" altLang="en-US" dirty="0">
                <a:solidFill>
                  <a:srgbClr val="C00000"/>
                </a:solidFill>
              </a:rPr>
              <a:t>「よい子」という褒賞</a:t>
            </a:r>
            <a:r>
              <a:rPr lang="ja-JP" altLang="en-US" dirty="0"/>
              <a:t>の言葉が与えられる。）」</a:t>
            </a:r>
            <a:r>
              <a:rPr lang="en-US" altLang="ja-JP" dirty="0"/>
              <a:t>(55)</a:t>
            </a:r>
          </a:p>
          <a:p>
            <a:endParaRPr kumimoji="1" lang="ja-JP" altLang="en-US" dirty="0"/>
          </a:p>
        </p:txBody>
      </p:sp>
    </p:spTree>
    <p:extLst>
      <p:ext uri="{BB962C8B-B14F-4D97-AF65-F5344CB8AC3E}">
        <p14:creationId xmlns:p14="http://schemas.microsoft.com/office/powerpoint/2010/main" val="3969096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自我に対するエロスと「自己ロマン化」</a:t>
            </a:r>
            <a:endParaRPr kumimoji="1" lang="ja-JP" altLang="en-US" dirty="0"/>
          </a:p>
        </p:txBody>
      </p:sp>
      <p:sp>
        <p:nvSpPr>
          <p:cNvPr id="3" name="コンテンツ プレースホルダー 2"/>
          <p:cNvSpPr>
            <a:spLocks noGrp="1"/>
          </p:cNvSpPr>
          <p:nvPr>
            <p:ph idx="1"/>
          </p:nvPr>
        </p:nvSpPr>
        <p:spPr>
          <a:xfrm>
            <a:off x="838200" y="1825625"/>
            <a:ext cx="10515600" cy="4678206"/>
          </a:xfrm>
        </p:spPr>
        <p:txBody>
          <a:bodyPr>
            <a:normAutofit lnSpcReduction="10000"/>
          </a:bodyPr>
          <a:lstStyle/>
          <a:p>
            <a:r>
              <a:rPr lang="ja-JP" altLang="en-US" dirty="0" smtClean="0"/>
              <a:t>では</a:t>
            </a:r>
            <a:r>
              <a:rPr lang="ja-JP" altLang="en-US" dirty="0"/>
              <a:t>「人間のエロスはいかにして身体エロス、関係感情のエロスから「自我」のエロス（</a:t>
            </a:r>
            <a:r>
              <a:rPr lang="ja-JP" altLang="en-US" dirty="0">
                <a:solidFill>
                  <a:srgbClr val="C00000"/>
                </a:solidFill>
              </a:rPr>
              <a:t>承認欲望と自己価値欲望</a:t>
            </a:r>
            <a:r>
              <a:rPr lang="ja-JP" altLang="en-US" dirty="0"/>
              <a:t>）へと転移するか」。</a:t>
            </a:r>
            <a:r>
              <a:rPr lang="en-US" altLang="ja-JP" dirty="0"/>
              <a:t>(60</a:t>
            </a:r>
            <a:r>
              <a:rPr lang="en-US" altLang="ja-JP" dirty="0" smtClean="0"/>
              <a:t>)</a:t>
            </a:r>
            <a:endParaRPr lang="ja-JP" altLang="en-US" dirty="0" smtClean="0"/>
          </a:p>
          <a:p>
            <a:r>
              <a:rPr lang="ja-JP" altLang="en-US" dirty="0" smtClean="0"/>
              <a:t>それ</a:t>
            </a:r>
            <a:r>
              <a:rPr lang="ja-JP" altLang="en-US" dirty="0"/>
              <a:t>は「自己を世界の中心的主人公とみなす思春期的「自己欲望」が、失敗の反復によって・・・挫折を蒙（こうむ）らなければ、「自己ロマン化」は自己形成の本質的な一プロセスとなり</a:t>
            </a:r>
            <a:r>
              <a:rPr lang="ja-JP" altLang="en-US" dirty="0">
                <a:solidFill>
                  <a:srgbClr val="C00000"/>
                </a:solidFill>
              </a:rPr>
              <a:t>「自己理想」の形成</a:t>
            </a:r>
            <a:r>
              <a:rPr lang="ja-JP" altLang="en-US" dirty="0"/>
              <a:t>へといたる</a:t>
            </a:r>
            <a:r>
              <a:rPr lang="ja-JP" altLang="en-US" dirty="0" smtClean="0"/>
              <a:t>。</a:t>
            </a:r>
          </a:p>
          <a:p>
            <a:r>
              <a:rPr lang="ja-JP" altLang="en-US" dirty="0" smtClean="0"/>
              <a:t>「</a:t>
            </a:r>
            <a:r>
              <a:rPr lang="ja-JP" altLang="en-US" dirty="0"/>
              <a:t>自己欲望」は、この時期に、方や社会的な承認競争のうちで成功を得ようとする</a:t>
            </a:r>
            <a:r>
              <a:rPr lang="ja-JP" altLang="en-US" dirty="0">
                <a:solidFill>
                  <a:srgbClr val="C00000"/>
                </a:solidFill>
              </a:rPr>
              <a:t>自己実現欲望</a:t>
            </a:r>
            <a:r>
              <a:rPr lang="ja-JP" altLang="en-US" dirty="0"/>
              <a:t>を育てるが、一方で、むしろ自分だけの「内的世界」を憧憬によって飾る</a:t>
            </a:r>
            <a:r>
              <a:rPr lang="ja-JP" altLang="en-US" dirty="0">
                <a:solidFill>
                  <a:srgbClr val="C00000"/>
                </a:solidFill>
              </a:rPr>
              <a:t>内的ロマン</a:t>
            </a:r>
            <a:r>
              <a:rPr lang="ja-JP" altLang="en-US" dirty="0"/>
              <a:t>を形成する。自己ロマン化は自分の理想とする世界への強い憧れであり、この内的な理想（「ありうる」）への憧れは、一般的に「自由」への欲望と呼ばれてよいものである。」</a:t>
            </a:r>
            <a:r>
              <a:rPr lang="en-US" altLang="ja-JP" dirty="0"/>
              <a:t>(62-63)</a:t>
            </a:r>
            <a:endParaRPr kumimoji="1" lang="ja-JP" altLang="en-US" dirty="0"/>
          </a:p>
        </p:txBody>
      </p:sp>
    </p:spTree>
    <p:extLst>
      <p:ext uri="{BB962C8B-B14F-4D97-AF65-F5344CB8AC3E}">
        <p14:creationId xmlns:p14="http://schemas.microsoft.com/office/powerpoint/2010/main" val="546227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恋愛とは</a:t>
            </a:r>
            <a:r>
              <a:rPr kumimoji="1" lang="en-US" altLang="ja-JP" dirty="0" smtClean="0"/>
              <a:t>(1)</a:t>
            </a:r>
            <a:r>
              <a:rPr kumimoji="1" lang="ja-JP" altLang="en-US" dirty="0" smtClean="0"/>
              <a:t>　非世俗性</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a:t>
            </a:r>
            <a:r>
              <a:rPr lang="ja-JP" altLang="ja-JP" dirty="0"/>
              <a:t>なぜ美しいものは、おいしいものでも、有用なものでもないのに、誰にとっても、欲しいもの、手に入れたいものとなるのか。」</a:t>
            </a:r>
            <a:r>
              <a:rPr lang="en-US" altLang="ja-JP" dirty="0"/>
              <a:t>(66)</a:t>
            </a:r>
            <a:endParaRPr lang="ja-JP" altLang="ja-JP" dirty="0"/>
          </a:p>
          <a:p>
            <a:r>
              <a:rPr lang="ja-JP" altLang="ja-JP" dirty="0" smtClean="0"/>
              <a:t>「</a:t>
            </a:r>
            <a:r>
              <a:rPr lang="ja-JP" altLang="ja-JP" dirty="0"/>
              <a:t>恋愛の欲望の本質は、その狂気性に、すなわちある種の“</a:t>
            </a:r>
            <a:r>
              <a:rPr lang="ja-JP" altLang="ja-JP" dirty="0">
                <a:solidFill>
                  <a:srgbClr val="C00000"/>
                </a:solidFill>
              </a:rPr>
              <a:t>聖性</a:t>
            </a:r>
            <a:r>
              <a:rPr lang="ja-JP" altLang="ja-JP" dirty="0"/>
              <a:t>”、言い換えれば</a:t>
            </a:r>
            <a:r>
              <a:rPr lang="ja-JP" altLang="ja-JP" dirty="0">
                <a:solidFill>
                  <a:srgbClr val="C00000"/>
                </a:solidFill>
              </a:rPr>
              <a:t>この世ならぬ「超越的」な欲望</a:t>
            </a:r>
            <a:r>
              <a:rPr lang="ja-JP" altLang="ja-JP" dirty="0"/>
              <a:t>としての性格に、その本質をもつ。この点で恋愛に象徴される美の欲望は、他の世俗の諸欲望とは区別されるべき理由をもつ――。」</a:t>
            </a:r>
            <a:r>
              <a:rPr lang="en-US" altLang="ja-JP" dirty="0"/>
              <a:t>(67)</a:t>
            </a:r>
            <a:endParaRPr lang="ja-JP" altLang="ja-JP" dirty="0"/>
          </a:p>
          <a:p>
            <a:endParaRPr kumimoji="1" lang="ja-JP" altLang="en-US" dirty="0"/>
          </a:p>
        </p:txBody>
      </p:sp>
    </p:spTree>
    <p:extLst>
      <p:ext uri="{BB962C8B-B14F-4D97-AF65-F5344CB8AC3E}">
        <p14:creationId xmlns:p14="http://schemas.microsoft.com/office/powerpoint/2010/main" val="684857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恋愛と性愛の基礎構造</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lang="en-US" altLang="ja-JP" dirty="0"/>
              <a:t>(1)</a:t>
            </a:r>
            <a:r>
              <a:rPr lang="ja-JP" altLang="ja-JP" dirty="0"/>
              <a:t>対象の形象的知覚それ自体によって、美的感覚を喚起することがある。</a:t>
            </a:r>
          </a:p>
          <a:p>
            <a:r>
              <a:rPr lang="en-US" altLang="ja-JP" dirty="0"/>
              <a:t>(2)</a:t>
            </a:r>
            <a:r>
              <a:rPr lang="ja-JP" altLang="ja-JP" dirty="0"/>
              <a:t>人間の性的欲望（エロティシズム）においては、必ず対象の美しさが問題になる。</a:t>
            </a:r>
          </a:p>
          <a:p>
            <a:r>
              <a:rPr lang="en-US" altLang="ja-JP" dirty="0"/>
              <a:t>(3)</a:t>
            </a:r>
            <a:r>
              <a:rPr lang="ja-JP" altLang="ja-JP" dirty="0"/>
              <a:t>エロティシズムにおいては、フェティシズム的誘引がその本質をなしている。</a:t>
            </a:r>
          </a:p>
          <a:p>
            <a:endParaRPr kumimoji="1" lang="ja-JP" altLang="en-US" dirty="0"/>
          </a:p>
        </p:txBody>
      </p:sp>
    </p:spTree>
    <p:extLst>
      <p:ext uri="{BB962C8B-B14F-4D97-AF65-F5344CB8AC3E}">
        <p14:creationId xmlns:p14="http://schemas.microsoft.com/office/powerpoint/2010/main" val="3472168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3036</Words>
  <Application>Microsoft Office PowerPoint</Application>
  <PresentationFormat>ワイド画面</PresentationFormat>
  <Paragraphs>111</Paragraphs>
  <Slides>26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ＭＳ Ｐゴシック</vt:lpstr>
      <vt:lpstr>ＭＳ 明朝</vt:lpstr>
      <vt:lpstr>Arial</vt:lpstr>
      <vt:lpstr>Calibri</vt:lpstr>
      <vt:lpstr>Calibri Light</vt:lpstr>
      <vt:lpstr>Century</vt:lpstr>
      <vt:lpstr>Times New Roman</vt:lpstr>
      <vt:lpstr>Office テーマ</vt:lpstr>
      <vt:lpstr>竹田青嗣『欲望論』  第２巻「価値」の原理論 講談社2017</vt:lpstr>
      <vt:lpstr>著作</vt:lpstr>
      <vt:lpstr>ジークムント・フロイト(1856 – 1939)</vt:lpstr>
      <vt:lpstr>「情動（＝エロス性）」と定義する</vt:lpstr>
      <vt:lpstr>幻想的身体性</vt:lpstr>
      <vt:lpstr>母と子の関係におけるエロス</vt:lpstr>
      <vt:lpstr>自我に対するエロスと「自己ロマン化」</vt:lpstr>
      <vt:lpstr>恋愛とは(1)　非世俗性</vt:lpstr>
      <vt:lpstr>恋愛と性愛の基礎構造(1)</vt:lpstr>
      <vt:lpstr>イメージ</vt:lpstr>
      <vt:lpstr>ジャック・ラカン(1901-1981)</vt:lpstr>
      <vt:lpstr>フェティシズム(1)</vt:lpstr>
      <vt:lpstr>フェティシズム(2)</vt:lpstr>
      <vt:lpstr>無意識</vt:lpstr>
      <vt:lpstr>竹田の「欲望論テーゼ」(1)</vt:lpstr>
      <vt:lpstr>竹田の「欲望論テーゼ」(2)</vt:lpstr>
      <vt:lpstr>能うエロス</vt:lpstr>
      <vt:lpstr>「幻想的世界」の四領域</vt:lpstr>
      <vt:lpstr>きれい/美しい</vt:lpstr>
      <vt:lpstr>恋愛(2)</vt:lpstr>
      <vt:lpstr>恋愛と性愛の基礎構造(2)</vt:lpstr>
      <vt:lpstr>ジョルジュ・バタイユ(1897-1962)</vt:lpstr>
      <vt:lpstr>バタイユのエロティシズム論(1)</vt:lpstr>
      <vt:lpstr>バタイユのエロティシズム論(2)</vt:lpstr>
      <vt:lpstr>恋愛の美</vt:lpstr>
      <vt:lpstr>まとめ(イメージ再掲)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竹田青嗣『欲望論』  第２巻「価値」の原理論 講談社2017</dc:title>
  <dc:creator>Hashimoto Tsutomu</dc:creator>
  <cp:lastModifiedBy>Hashimoto Tsutomu</cp:lastModifiedBy>
  <cp:revision>11</cp:revision>
  <dcterms:created xsi:type="dcterms:W3CDTF">2019-04-15T02:19:32Z</dcterms:created>
  <dcterms:modified xsi:type="dcterms:W3CDTF">2019-04-15T03:44:26Z</dcterms:modified>
</cp:coreProperties>
</file>